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2"/>
  </p:notesMasterIdLst>
  <p:sldIdLst>
    <p:sldId id="862" r:id="rId2"/>
    <p:sldId id="880" r:id="rId3"/>
    <p:sldId id="257" r:id="rId4"/>
    <p:sldId id="962" r:id="rId5"/>
    <p:sldId id="995" r:id="rId6"/>
    <p:sldId id="932" r:id="rId7"/>
    <p:sldId id="265" r:id="rId8"/>
    <p:sldId id="263" r:id="rId9"/>
    <p:sldId id="264" r:id="rId10"/>
    <p:sldId id="996" r:id="rId11"/>
    <p:sldId id="259" r:id="rId12"/>
    <p:sldId id="935" r:id="rId13"/>
    <p:sldId id="961" r:id="rId14"/>
    <p:sldId id="970" r:id="rId15"/>
    <p:sldId id="964" r:id="rId16"/>
    <p:sldId id="976" r:id="rId17"/>
    <p:sldId id="977" r:id="rId18"/>
    <p:sldId id="968" r:id="rId19"/>
    <p:sldId id="978" r:id="rId20"/>
    <p:sldId id="967" r:id="rId21"/>
    <p:sldId id="979" r:id="rId22"/>
    <p:sldId id="975" r:id="rId23"/>
    <p:sldId id="980" r:id="rId24"/>
    <p:sldId id="982" r:id="rId25"/>
    <p:sldId id="983" r:id="rId26"/>
    <p:sldId id="984" r:id="rId27"/>
    <p:sldId id="985" r:id="rId28"/>
    <p:sldId id="987" r:id="rId29"/>
    <p:sldId id="989" r:id="rId30"/>
    <p:sldId id="993" r:id="rId31"/>
    <p:sldId id="937" r:id="rId32"/>
    <p:sldId id="957" r:id="rId33"/>
    <p:sldId id="959" r:id="rId34"/>
    <p:sldId id="992" r:id="rId35"/>
    <p:sldId id="973" r:id="rId36"/>
    <p:sldId id="974" r:id="rId37"/>
    <p:sldId id="981" r:id="rId38"/>
    <p:sldId id="986" r:id="rId39"/>
    <p:sldId id="988" r:id="rId40"/>
    <p:sldId id="990" r:id="rId41"/>
    <p:sldId id="991" r:id="rId42"/>
    <p:sldId id="972" r:id="rId43"/>
    <p:sldId id="971" r:id="rId44"/>
    <p:sldId id="842" r:id="rId45"/>
    <p:sldId id="844" r:id="rId46"/>
    <p:sldId id="301" r:id="rId47"/>
    <p:sldId id="270" r:id="rId48"/>
    <p:sldId id="926" r:id="rId49"/>
    <p:sldId id="918" r:id="rId50"/>
    <p:sldId id="303" r:id="rId51"/>
    <p:sldId id="307" r:id="rId52"/>
    <p:sldId id="311" r:id="rId53"/>
    <p:sldId id="925" r:id="rId54"/>
    <p:sldId id="291" r:id="rId55"/>
    <p:sldId id="326" r:id="rId56"/>
    <p:sldId id="327" r:id="rId57"/>
    <p:sldId id="328" r:id="rId58"/>
    <p:sldId id="329" r:id="rId59"/>
    <p:sldId id="330" r:id="rId60"/>
    <p:sldId id="331" r:id="rId61"/>
    <p:sldId id="332" r:id="rId62"/>
    <p:sldId id="929" r:id="rId63"/>
    <p:sldId id="930" r:id="rId64"/>
    <p:sldId id="305" r:id="rId65"/>
    <p:sldId id="306" r:id="rId66"/>
    <p:sldId id="915" r:id="rId67"/>
    <p:sldId id="916" r:id="rId68"/>
    <p:sldId id="912" r:id="rId69"/>
    <p:sldId id="913" r:id="rId70"/>
    <p:sldId id="277" r:id="rId7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gXNjiNpx1+uAGdeX0/qBCT/OT0N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AE4C26-E9BE-4F9B-ADDF-13D0EFFBD8A1}">
  <a:tblStyle styleId="{46AE4C26-E9BE-4F9B-ADDF-13D0EFFBD8A1}"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rgbClr val="FFFFFF"/>
      </a:tcTxStyle>
      <a:tcStyle>
        <a:tcBdr/>
        <a:fill>
          <a:solidFill>
            <a:srgbClr val="BBE0E3"/>
          </a:solidFill>
        </a:fill>
      </a:tcStyle>
    </a:lastCol>
    <a:firstCol>
      <a:tcTxStyle b="on" i="off">
        <a:font>
          <a:latin typeface="Arial"/>
          <a:ea typeface="Arial"/>
          <a:cs typeface="Arial"/>
        </a:font>
        <a:srgbClr val="FFFFFF"/>
      </a:tcTxStyle>
      <a:tcStyle>
        <a:tcBdr/>
        <a:fill>
          <a:solidFill>
            <a:srgbClr val="BBE0E3"/>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BBE0E3"/>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BBE0E3"/>
          </a:solidFill>
        </a:fill>
      </a:tcStyle>
    </a:firstRow>
    <a:neCell>
      <a:tcTxStyle/>
      <a:tcStyle>
        <a:tcBdr/>
      </a:tcStyle>
    </a:neCell>
    <a:nwCell>
      <a:tcTxStyle/>
      <a:tcStyle>
        <a:tcBdr/>
      </a:tcStyle>
    </a:nwCell>
  </a:tblStyle>
  <a:tblStyle styleId="{D08CD780-5BBA-4ED0-9D12-8F495EB8BA7C}"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fill>
          <a:solidFill>
            <a:srgbClr val="000000">
              <a:alpha val="40000"/>
            </a:srgbClr>
          </a:solidFill>
        </a:fill>
      </a:tcStyle>
    </a:band1H>
    <a:band2H>
      <a:tcTxStyle/>
      <a:tcStyle>
        <a:tcBdr/>
      </a:tcStyle>
    </a:band2H>
    <a:band1V>
      <a:tcTxStyle/>
      <a:tcStyle>
        <a:tcBdr>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tcBdr>
        <a:fill>
          <a:solidFill>
            <a:srgbClr val="000000">
              <a:alpha val="40000"/>
            </a:srgbClr>
          </a:solidFill>
        </a:fill>
      </a:tcStyle>
    </a:band1V>
    <a:band2V>
      <a:tcTxStyle/>
      <a:tcStyle>
        <a:tcBdr/>
      </a:tcStyle>
    </a:band2V>
    <a:lastCol>
      <a:tcTxStyle b="on" i="off"/>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FFFFFF"/>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000000"/>
          </a:solidFill>
        </a:fill>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6"/>
    <p:restoredTop sz="97188"/>
  </p:normalViewPr>
  <p:slideViewPr>
    <p:cSldViewPr snapToGrid="0" showGuides="1">
      <p:cViewPr varScale="1">
        <p:scale>
          <a:sx n="160" d="100"/>
          <a:sy n="160" d="100"/>
        </p:scale>
        <p:origin x="208" y="3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5043CA-9BCC-E147-A962-EAAF6F9E5DF1}"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n-GB"/>
        </a:p>
      </dgm:t>
    </dgm:pt>
    <dgm:pt modelId="{C15D2D9D-8D22-FA4C-AA29-F3C0FC2E37FF}">
      <dgm:prSet phldrT="[Text]"/>
      <dgm:spPr/>
      <dgm:t>
        <a:bodyPr/>
        <a:lstStyle/>
        <a:p>
          <a:r>
            <a:rPr lang="en-GB" dirty="0"/>
            <a:t>Pre-deployment</a:t>
          </a:r>
        </a:p>
      </dgm:t>
    </dgm:pt>
    <dgm:pt modelId="{F72A9C53-757C-214B-802F-A391BFD97A70}" type="parTrans" cxnId="{5730DC1E-DB7D-CC43-9C38-BE2776DD658B}">
      <dgm:prSet/>
      <dgm:spPr/>
      <dgm:t>
        <a:bodyPr/>
        <a:lstStyle/>
        <a:p>
          <a:endParaRPr lang="en-GB"/>
        </a:p>
      </dgm:t>
    </dgm:pt>
    <dgm:pt modelId="{822D2180-6B28-9443-A920-50374BDD2EA8}" type="sibTrans" cxnId="{5730DC1E-DB7D-CC43-9C38-BE2776DD658B}">
      <dgm:prSet/>
      <dgm:spPr/>
      <dgm:t>
        <a:bodyPr/>
        <a:lstStyle/>
        <a:p>
          <a:endParaRPr lang="en-GB"/>
        </a:p>
      </dgm:t>
    </dgm:pt>
    <dgm:pt modelId="{0043B77F-E020-0549-B00F-478C5F57023E}">
      <dgm:prSet phldrT="[Text]" custT="1"/>
      <dgm:spPr/>
      <dgm:t>
        <a:bodyPr/>
        <a:lstStyle/>
        <a:p>
          <a:r>
            <a:rPr lang="en-GB" sz="2400" dirty="0"/>
            <a:t>Best practices</a:t>
          </a:r>
        </a:p>
        <a:p>
          <a:r>
            <a:rPr lang="en-GB" sz="2400" b="1" u="none" dirty="0"/>
            <a:t>Pre-audit</a:t>
          </a:r>
          <a:r>
            <a:rPr lang="en-CH" sz="2400" baseline="30000" dirty="0"/>
            <a:t>[1]</a:t>
          </a:r>
          <a:endParaRPr lang="en-GB" sz="2400" b="1" u="sng" dirty="0"/>
        </a:p>
        <a:p>
          <a:r>
            <a:rPr lang="en-GB" sz="2400" b="0" dirty="0"/>
            <a:t>Audit</a:t>
          </a:r>
          <a:r>
            <a:rPr lang="en-GB" sz="2400" baseline="30000" dirty="0"/>
            <a:t>[2]</a:t>
          </a:r>
        </a:p>
        <a:p>
          <a:r>
            <a:rPr lang="en-GB" sz="2400" dirty="0"/>
            <a:t>Transfer limits</a:t>
          </a:r>
        </a:p>
        <a:p>
          <a:r>
            <a:rPr lang="en-GB" sz="2400" dirty="0"/>
            <a:t>Pause button</a:t>
          </a:r>
        </a:p>
      </dgm:t>
    </dgm:pt>
    <dgm:pt modelId="{78871BED-7ED6-954C-B3A5-967ACABC4695}" type="parTrans" cxnId="{4BEC0854-5CEC-E54E-8C5E-491A8001FF3B}">
      <dgm:prSet/>
      <dgm:spPr/>
      <dgm:t>
        <a:bodyPr/>
        <a:lstStyle/>
        <a:p>
          <a:endParaRPr lang="en-GB"/>
        </a:p>
      </dgm:t>
    </dgm:pt>
    <dgm:pt modelId="{97A0F499-F34C-5F40-B0F1-3970E5F98679}" type="sibTrans" cxnId="{4BEC0854-5CEC-E54E-8C5E-491A8001FF3B}">
      <dgm:prSet/>
      <dgm:spPr/>
      <dgm:t>
        <a:bodyPr/>
        <a:lstStyle/>
        <a:p>
          <a:endParaRPr lang="en-GB"/>
        </a:p>
      </dgm:t>
    </dgm:pt>
    <dgm:pt modelId="{17CDCD47-4C0F-5243-8AA2-E147BFBF5603}">
      <dgm:prSet phldrT="[Text]"/>
      <dgm:spPr/>
      <dgm:t>
        <a:bodyPr/>
        <a:lstStyle/>
        <a:p>
          <a:r>
            <a:rPr lang="en-GB" dirty="0"/>
            <a:t>Post-deployment</a:t>
          </a:r>
        </a:p>
      </dgm:t>
    </dgm:pt>
    <dgm:pt modelId="{41B1B1F5-511C-0D47-BC86-0BAD3C50E98F}" type="parTrans" cxnId="{BCDDF845-EC5A-E84A-9F4F-02C62D181AA1}">
      <dgm:prSet/>
      <dgm:spPr/>
      <dgm:t>
        <a:bodyPr/>
        <a:lstStyle/>
        <a:p>
          <a:endParaRPr lang="en-GB"/>
        </a:p>
      </dgm:t>
    </dgm:pt>
    <dgm:pt modelId="{835EC528-2765-AD43-BAAE-60B51849C1B2}" type="sibTrans" cxnId="{BCDDF845-EC5A-E84A-9F4F-02C62D181AA1}">
      <dgm:prSet/>
      <dgm:spPr/>
      <dgm:t>
        <a:bodyPr/>
        <a:lstStyle/>
        <a:p>
          <a:endParaRPr lang="en-GB"/>
        </a:p>
      </dgm:t>
    </dgm:pt>
    <dgm:pt modelId="{106F26FE-E779-6C45-AFC1-EA40E1047E7A}">
      <dgm:prSet phldrT="[Text]" custT="1"/>
      <dgm:spPr/>
      <dgm:t>
        <a:bodyPr/>
        <a:lstStyle/>
        <a:p>
          <a:r>
            <a:rPr lang="en-GB" sz="2400" b="1" dirty="0"/>
            <a:t>Intrusion Detection</a:t>
          </a:r>
          <a:r>
            <a:rPr lang="en-GB" sz="2400" baseline="30000" dirty="0"/>
            <a:t>[3]</a:t>
          </a:r>
          <a:endParaRPr lang="en-GB" sz="2400" b="1" dirty="0"/>
        </a:p>
        <a:p>
          <a:r>
            <a:rPr lang="en-GB" sz="2400" b="0" dirty="0"/>
            <a:t>Intrusion Prevention</a:t>
          </a:r>
          <a:r>
            <a:rPr lang="en-GB" sz="2400" baseline="30000" dirty="0"/>
            <a:t>[4]</a:t>
          </a:r>
        </a:p>
        <a:p>
          <a:r>
            <a:rPr lang="en-GB" sz="2400" b="0" dirty="0"/>
            <a:t>Vulnerability Search</a:t>
          </a:r>
          <a:r>
            <a:rPr lang="en-GB" sz="2400" baseline="30000" dirty="0"/>
            <a:t>[5]</a:t>
          </a:r>
          <a:endParaRPr lang="en-GB" sz="2400" dirty="0"/>
        </a:p>
        <a:p>
          <a:r>
            <a:rPr lang="en-GB" sz="2400" b="0" dirty="0"/>
            <a:t>Similarity Detection</a:t>
          </a:r>
          <a:r>
            <a:rPr lang="en-GB" sz="2400" baseline="30000" dirty="0"/>
            <a:t>[6]</a:t>
          </a:r>
          <a:endParaRPr lang="en-GB" sz="2400" dirty="0"/>
        </a:p>
      </dgm:t>
    </dgm:pt>
    <dgm:pt modelId="{C7B81D0B-2ED1-6B4D-825E-B8DAF0C9F636}" type="parTrans" cxnId="{8C45F792-880F-C64D-AB7B-082DD9967FE8}">
      <dgm:prSet/>
      <dgm:spPr/>
      <dgm:t>
        <a:bodyPr/>
        <a:lstStyle/>
        <a:p>
          <a:endParaRPr lang="en-GB"/>
        </a:p>
      </dgm:t>
    </dgm:pt>
    <dgm:pt modelId="{3639E3FF-345B-5D41-89A2-8B3D362E756C}" type="sibTrans" cxnId="{8C45F792-880F-C64D-AB7B-082DD9967FE8}">
      <dgm:prSet/>
      <dgm:spPr/>
      <dgm:t>
        <a:bodyPr/>
        <a:lstStyle/>
        <a:p>
          <a:endParaRPr lang="en-GB"/>
        </a:p>
      </dgm:t>
    </dgm:pt>
    <dgm:pt modelId="{C7B18085-9481-F34E-8BA3-CDE656E2D5F5}">
      <dgm:prSet phldrT="[Text]"/>
      <dgm:spPr/>
      <dgm:t>
        <a:bodyPr/>
        <a:lstStyle/>
        <a:p>
          <a:r>
            <a:rPr lang="en-GB" dirty="0"/>
            <a:t>Post-incident</a:t>
          </a:r>
        </a:p>
      </dgm:t>
    </dgm:pt>
    <dgm:pt modelId="{DD03F401-E0C8-E246-9FB1-A61E42339504}" type="parTrans" cxnId="{238DF621-47DF-2045-ACCC-03D772806C8B}">
      <dgm:prSet/>
      <dgm:spPr/>
      <dgm:t>
        <a:bodyPr/>
        <a:lstStyle/>
        <a:p>
          <a:endParaRPr lang="en-GB"/>
        </a:p>
      </dgm:t>
    </dgm:pt>
    <dgm:pt modelId="{2F3F3161-FE84-AE47-B614-C5E934656AB1}" type="sibTrans" cxnId="{238DF621-47DF-2045-ACCC-03D772806C8B}">
      <dgm:prSet/>
      <dgm:spPr/>
      <dgm:t>
        <a:bodyPr/>
        <a:lstStyle/>
        <a:p>
          <a:endParaRPr lang="en-GB"/>
        </a:p>
      </dgm:t>
    </dgm:pt>
    <dgm:pt modelId="{9D5E2806-FCA7-3648-93BC-8DEE62E88C97}">
      <dgm:prSet phldrT="[Text]" custT="1"/>
      <dgm:spPr/>
      <dgm:t>
        <a:bodyPr/>
        <a:lstStyle/>
        <a:p>
          <a:r>
            <a:rPr lang="en-GB" sz="2400" dirty="0"/>
            <a:t>Fast Forensic</a:t>
          </a:r>
          <a:r>
            <a:rPr lang="en-GB" sz="2400" baseline="30000" dirty="0"/>
            <a:t>[7]</a:t>
          </a:r>
          <a:r>
            <a:rPr lang="en-GB" sz="2400" dirty="0"/>
            <a:t> </a:t>
          </a:r>
        </a:p>
        <a:p>
          <a:r>
            <a:rPr lang="en-GB" sz="2400" dirty="0"/>
            <a:t>Post Imitation</a:t>
          </a:r>
        </a:p>
      </dgm:t>
    </dgm:pt>
    <dgm:pt modelId="{F3582FBC-824D-484B-B106-5FA0441B20E7}" type="parTrans" cxnId="{C6E0655B-87F4-D248-B326-7602F086C180}">
      <dgm:prSet/>
      <dgm:spPr/>
      <dgm:t>
        <a:bodyPr/>
        <a:lstStyle/>
        <a:p>
          <a:endParaRPr lang="en-GB"/>
        </a:p>
      </dgm:t>
    </dgm:pt>
    <dgm:pt modelId="{A811CB28-8067-9C46-8552-D1A9531DB042}" type="sibTrans" cxnId="{C6E0655B-87F4-D248-B326-7602F086C180}">
      <dgm:prSet/>
      <dgm:spPr/>
      <dgm:t>
        <a:bodyPr/>
        <a:lstStyle/>
        <a:p>
          <a:endParaRPr lang="en-GB"/>
        </a:p>
      </dgm:t>
    </dgm:pt>
    <dgm:pt modelId="{97797FCF-489C-594D-BA46-CB3A7BE88DEA}" type="pres">
      <dgm:prSet presAssocID="{405043CA-9BCC-E147-A962-EAAF6F9E5DF1}" presName="Name0" presStyleCnt="0">
        <dgm:presLayoutVars>
          <dgm:chMax val="5"/>
          <dgm:chPref val="5"/>
          <dgm:dir/>
          <dgm:animLvl val="lvl"/>
        </dgm:presLayoutVars>
      </dgm:prSet>
      <dgm:spPr/>
    </dgm:pt>
    <dgm:pt modelId="{D1115054-409F-1E48-86D4-12426AC1E8E5}" type="pres">
      <dgm:prSet presAssocID="{C15D2D9D-8D22-FA4C-AA29-F3C0FC2E37FF}" presName="parentText1" presStyleLbl="node1" presStyleIdx="0" presStyleCnt="3">
        <dgm:presLayoutVars>
          <dgm:chMax/>
          <dgm:chPref val="3"/>
          <dgm:bulletEnabled val="1"/>
        </dgm:presLayoutVars>
      </dgm:prSet>
      <dgm:spPr/>
    </dgm:pt>
    <dgm:pt modelId="{D80DD96D-DA69-BF49-8D8E-8409FF557434}" type="pres">
      <dgm:prSet presAssocID="{C15D2D9D-8D22-FA4C-AA29-F3C0FC2E37FF}" presName="childText1" presStyleLbl="solidAlignAcc1" presStyleIdx="0" presStyleCnt="3">
        <dgm:presLayoutVars>
          <dgm:chMax val="0"/>
          <dgm:chPref val="0"/>
          <dgm:bulletEnabled val="1"/>
        </dgm:presLayoutVars>
      </dgm:prSet>
      <dgm:spPr/>
    </dgm:pt>
    <dgm:pt modelId="{84A718CE-7573-F14E-9CCA-0A2BB62654A8}" type="pres">
      <dgm:prSet presAssocID="{17CDCD47-4C0F-5243-8AA2-E147BFBF5603}" presName="parentText2" presStyleLbl="node1" presStyleIdx="1" presStyleCnt="3" custScaleX="104564" custLinFactNeighborX="2247">
        <dgm:presLayoutVars>
          <dgm:chMax/>
          <dgm:chPref val="3"/>
          <dgm:bulletEnabled val="1"/>
        </dgm:presLayoutVars>
      </dgm:prSet>
      <dgm:spPr/>
    </dgm:pt>
    <dgm:pt modelId="{D46CE781-8AC8-3F49-B2E5-42647EFCCEB1}" type="pres">
      <dgm:prSet presAssocID="{17CDCD47-4C0F-5243-8AA2-E147BFBF5603}" presName="childText2" presStyleLbl="solidAlignAcc1" presStyleIdx="1" presStyleCnt="3" custScaleX="111058" custLinFactNeighborX="5962">
        <dgm:presLayoutVars>
          <dgm:chMax val="0"/>
          <dgm:chPref val="0"/>
          <dgm:bulletEnabled val="1"/>
        </dgm:presLayoutVars>
      </dgm:prSet>
      <dgm:spPr/>
    </dgm:pt>
    <dgm:pt modelId="{289E9DEC-41E0-AB47-9861-FB0C790D2059}" type="pres">
      <dgm:prSet presAssocID="{C7B18085-9481-F34E-8BA3-CDE656E2D5F5}" presName="parentText3" presStyleLbl="node1" presStyleIdx="2" presStyleCnt="3" custScaleX="106876" custLinFactNeighborX="12112">
        <dgm:presLayoutVars>
          <dgm:chMax/>
          <dgm:chPref val="3"/>
          <dgm:bulletEnabled val="1"/>
        </dgm:presLayoutVars>
      </dgm:prSet>
      <dgm:spPr/>
    </dgm:pt>
    <dgm:pt modelId="{659EF23A-525E-7C4A-99B7-792198A3C9E7}" type="pres">
      <dgm:prSet presAssocID="{C7B18085-9481-F34E-8BA3-CDE656E2D5F5}" presName="childText3" presStyleLbl="solidAlignAcc1" presStyleIdx="2" presStyleCnt="3" custLinFactNeighborX="11615">
        <dgm:presLayoutVars>
          <dgm:chMax val="0"/>
          <dgm:chPref val="0"/>
          <dgm:bulletEnabled val="1"/>
        </dgm:presLayoutVars>
      </dgm:prSet>
      <dgm:spPr/>
    </dgm:pt>
  </dgm:ptLst>
  <dgm:cxnLst>
    <dgm:cxn modelId="{5730DC1E-DB7D-CC43-9C38-BE2776DD658B}" srcId="{405043CA-9BCC-E147-A962-EAAF6F9E5DF1}" destId="{C15D2D9D-8D22-FA4C-AA29-F3C0FC2E37FF}" srcOrd="0" destOrd="0" parTransId="{F72A9C53-757C-214B-802F-A391BFD97A70}" sibTransId="{822D2180-6B28-9443-A920-50374BDD2EA8}"/>
    <dgm:cxn modelId="{238DF621-47DF-2045-ACCC-03D772806C8B}" srcId="{405043CA-9BCC-E147-A962-EAAF6F9E5DF1}" destId="{C7B18085-9481-F34E-8BA3-CDE656E2D5F5}" srcOrd="2" destOrd="0" parTransId="{DD03F401-E0C8-E246-9FB1-A61E42339504}" sibTransId="{2F3F3161-FE84-AE47-B614-C5E934656AB1}"/>
    <dgm:cxn modelId="{FC84D034-A7E6-084D-9165-5DA5494A9641}" type="presOf" srcId="{17CDCD47-4C0F-5243-8AA2-E147BFBF5603}" destId="{84A718CE-7573-F14E-9CCA-0A2BB62654A8}" srcOrd="0" destOrd="0" presId="urn:microsoft.com/office/officeart/2009/3/layout/IncreasingArrowsProcess"/>
    <dgm:cxn modelId="{0F608041-28D4-8E4E-A493-4FBF603EA2A2}" type="presOf" srcId="{C7B18085-9481-F34E-8BA3-CDE656E2D5F5}" destId="{289E9DEC-41E0-AB47-9861-FB0C790D2059}" srcOrd="0" destOrd="0" presId="urn:microsoft.com/office/officeart/2009/3/layout/IncreasingArrowsProcess"/>
    <dgm:cxn modelId="{BCDDF845-EC5A-E84A-9F4F-02C62D181AA1}" srcId="{405043CA-9BCC-E147-A962-EAAF6F9E5DF1}" destId="{17CDCD47-4C0F-5243-8AA2-E147BFBF5603}" srcOrd="1" destOrd="0" parTransId="{41B1B1F5-511C-0D47-BC86-0BAD3C50E98F}" sibTransId="{835EC528-2765-AD43-BAAE-60B51849C1B2}"/>
    <dgm:cxn modelId="{4BEC0854-5CEC-E54E-8C5E-491A8001FF3B}" srcId="{C15D2D9D-8D22-FA4C-AA29-F3C0FC2E37FF}" destId="{0043B77F-E020-0549-B00F-478C5F57023E}" srcOrd="0" destOrd="0" parTransId="{78871BED-7ED6-954C-B3A5-967ACABC4695}" sibTransId="{97A0F499-F34C-5F40-B0F1-3970E5F98679}"/>
    <dgm:cxn modelId="{66BBB856-AD89-A642-8FCA-82B803E54DB0}" type="presOf" srcId="{9D5E2806-FCA7-3648-93BC-8DEE62E88C97}" destId="{659EF23A-525E-7C4A-99B7-792198A3C9E7}" srcOrd="0" destOrd="0" presId="urn:microsoft.com/office/officeart/2009/3/layout/IncreasingArrowsProcess"/>
    <dgm:cxn modelId="{C6E0655B-87F4-D248-B326-7602F086C180}" srcId="{C7B18085-9481-F34E-8BA3-CDE656E2D5F5}" destId="{9D5E2806-FCA7-3648-93BC-8DEE62E88C97}" srcOrd="0" destOrd="0" parTransId="{F3582FBC-824D-484B-B106-5FA0441B20E7}" sibTransId="{A811CB28-8067-9C46-8552-D1A9531DB042}"/>
    <dgm:cxn modelId="{1DA10380-0E4B-4A43-B8B4-CBEC02778FE0}" type="presOf" srcId="{106F26FE-E779-6C45-AFC1-EA40E1047E7A}" destId="{D46CE781-8AC8-3F49-B2E5-42647EFCCEB1}" srcOrd="0" destOrd="0" presId="urn:microsoft.com/office/officeart/2009/3/layout/IncreasingArrowsProcess"/>
    <dgm:cxn modelId="{24074180-5AFA-A945-AAC7-C743D6EDF94A}" type="presOf" srcId="{0043B77F-E020-0549-B00F-478C5F57023E}" destId="{D80DD96D-DA69-BF49-8D8E-8409FF557434}" srcOrd="0" destOrd="0" presId="urn:microsoft.com/office/officeart/2009/3/layout/IncreasingArrowsProcess"/>
    <dgm:cxn modelId="{8C45F792-880F-C64D-AB7B-082DD9967FE8}" srcId="{17CDCD47-4C0F-5243-8AA2-E147BFBF5603}" destId="{106F26FE-E779-6C45-AFC1-EA40E1047E7A}" srcOrd="0" destOrd="0" parTransId="{C7B81D0B-2ED1-6B4D-825E-B8DAF0C9F636}" sibTransId="{3639E3FF-345B-5D41-89A2-8B3D362E756C}"/>
    <dgm:cxn modelId="{4B249ACA-EB09-BD40-9D15-A503C4F03876}" type="presOf" srcId="{405043CA-9BCC-E147-A962-EAAF6F9E5DF1}" destId="{97797FCF-489C-594D-BA46-CB3A7BE88DEA}" srcOrd="0" destOrd="0" presId="urn:microsoft.com/office/officeart/2009/3/layout/IncreasingArrowsProcess"/>
    <dgm:cxn modelId="{F0937ECE-A3C8-4C44-BD36-CDC4B3C235B4}" type="presOf" srcId="{C15D2D9D-8D22-FA4C-AA29-F3C0FC2E37FF}" destId="{D1115054-409F-1E48-86D4-12426AC1E8E5}" srcOrd="0" destOrd="0" presId="urn:microsoft.com/office/officeart/2009/3/layout/IncreasingArrowsProcess"/>
    <dgm:cxn modelId="{D811C514-64BE-0446-B309-91AAED9A0D76}" type="presParOf" srcId="{97797FCF-489C-594D-BA46-CB3A7BE88DEA}" destId="{D1115054-409F-1E48-86D4-12426AC1E8E5}" srcOrd="0" destOrd="0" presId="urn:microsoft.com/office/officeart/2009/3/layout/IncreasingArrowsProcess"/>
    <dgm:cxn modelId="{4AA824C5-463D-5341-B0A1-3DA44F20D3DB}" type="presParOf" srcId="{97797FCF-489C-594D-BA46-CB3A7BE88DEA}" destId="{D80DD96D-DA69-BF49-8D8E-8409FF557434}" srcOrd="1" destOrd="0" presId="urn:microsoft.com/office/officeart/2009/3/layout/IncreasingArrowsProcess"/>
    <dgm:cxn modelId="{05A399E3-4D73-3D4E-8883-3D4B6C56FFBC}" type="presParOf" srcId="{97797FCF-489C-594D-BA46-CB3A7BE88DEA}" destId="{84A718CE-7573-F14E-9CCA-0A2BB62654A8}" srcOrd="2" destOrd="0" presId="urn:microsoft.com/office/officeart/2009/3/layout/IncreasingArrowsProcess"/>
    <dgm:cxn modelId="{57A49AF8-FD43-4E43-A299-650D6A0DA13F}" type="presParOf" srcId="{97797FCF-489C-594D-BA46-CB3A7BE88DEA}" destId="{D46CE781-8AC8-3F49-B2E5-42647EFCCEB1}" srcOrd="3" destOrd="0" presId="urn:microsoft.com/office/officeart/2009/3/layout/IncreasingArrowsProcess"/>
    <dgm:cxn modelId="{F2182597-49E4-A84B-B493-236DF35BC222}" type="presParOf" srcId="{97797FCF-489C-594D-BA46-CB3A7BE88DEA}" destId="{289E9DEC-41E0-AB47-9861-FB0C790D2059}" srcOrd="4" destOrd="0" presId="urn:microsoft.com/office/officeart/2009/3/layout/IncreasingArrowsProcess"/>
    <dgm:cxn modelId="{FB18A6DD-0B3B-6940-B5FD-A498F4E6645F}" type="presParOf" srcId="{97797FCF-489C-594D-BA46-CB3A7BE88DEA}" destId="{659EF23A-525E-7C4A-99B7-792198A3C9E7}"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15054-409F-1E48-86D4-12426AC1E8E5}">
      <dsp:nvSpPr>
        <dsp:cNvPr id="0" name=""/>
        <dsp:cNvSpPr/>
      </dsp:nvSpPr>
      <dsp:spPr>
        <a:xfrm>
          <a:off x="1212898" y="11357"/>
          <a:ext cx="10098347" cy="147070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33474" numCol="1" spcCol="1270" anchor="ctr" anchorCtr="0">
          <a:noAutofit/>
        </a:bodyPr>
        <a:lstStyle/>
        <a:p>
          <a:pPr marL="0" lvl="0" indent="0" algn="l" defTabSz="1289050">
            <a:lnSpc>
              <a:spcPct val="90000"/>
            </a:lnSpc>
            <a:spcBef>
              <a:spcPct val="0"/>
            </a:spcBef>
            <a:spcAft>
              <a:spcPct val="35000"/>
            </a:spcAft>
            <a:buNone/>
          </a:pPr>
          <a:r>
            <a:rPr lang="en-GB" sz="2900" kern="1200" dirty="0"/>
            <a:t>Pre-deployment</a:t>
          </a:r>
        </a:p>
      </dsp:txBody>
      <dsp:txXfrm>
        <a:off x="1212898" y="379033"/>
        <a:ext cx="9730671" cy="735352"/>
      </dsp:txXfrm>
    </dsp:sp>
    <dsp:sp modelId="{D80DD96D-DA69-BF49-8D8E-8409FF557434}">
      <dsp:nvSpPr>
        <dsp:cNvPr id="0" name=""/>
        <dsp:cNvSpPr/>
      </dsp:nvSpPr>
      <dsp:spPr>
        <a:xfrm>
          <a:off x="1212898" y="1145482"/>
          <a:ext cx="3110291" cy="283311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Best practices</a:t>
          </a:r>
        </a:p>
        <a:p>
          <a:pPr marL="0" lvl="0" indent="0" algn="l" defTabSz="1066800">
            <a:lnSpc>
              <a:spcPct val="90000"/>
            </a:lnSpc>
            <a:spcBef>
              <a:spcPct val="0"/>
            </a:spcBef>
            <a:spcAft>
              <a:spcPct val="35000"/>
            </a:spcAft>
            <a:buNone/>
          </a:pPr>
          <a:r>
            <a:rPr lang="en-GB" sz="2400" b="1" u="none" kern="1200" dirty="0"/>
            <a:t>Pre-audit</a:t>
          </a:r>
          <a:r>
            <a:rPr lang="en-CH" sz="2400" kern="1200" baseline="30000" dirty="0"/>
            <a:t>[1]</a:t>
          </a:r>
          <a:endParaRPr lang="en-GB" sz="2400" b="1" u="sng" kern="1200" dirty="0"/>
        </a:p>
        <a:p>
          <a:pPr marL="0" lvl="0" indent="0" algn="l" defTabSz="1066800">
            <a:lnSpc>
              <a:spcPct val="90000"/>
            </a:lnSpc>
            <a:spcBef>
              <a:spcPct val="0"/>
            </a:spcBef>
            <a:spcAft>
              <a:spcPct val="35000"/>
            </a:spcAft>
            <a:buNone/>
          </a:pPr>
          <a:r>
            <a:rPr lang="en-GB" sz="2400" b="0" kern="1200" dirty="0"/>
            <a:t>Audit</a:t>
          </a:r>
          <a:r>
            <a:rPr lang="en-GB" sz="2400" kern="1200" baseline="30000" dirty="0"/>
            <a:t>[2]</a:t>
          </a:r>
        </a:p>
        <a:p>
          <a:pPr marL="0" lvl="0" indent="0" algn="l" defTabSz="1066800">
            <a:lnSpc>
              <a:spcPct val="90000"/>
            </a:lnSpc>
            <a:spcBef>
              <a:spcPct val="0"/>
            </a:spcBef>
            <a:spcAft>
              <a:spcPct val="35000"/>
            </a:spcAft>
            <a:buNone/>
          </a:pPr>
          <a:r>
            <a:rPr lang="en-GB" sz="2400" kern="1200" dirty="0"/>
            <a:t>Transfer limits</a:t>
          </a:r>
        </a:p>
        <a:p>
          <a:pPr marL="0" lvl="0" indent="0" algn="l" defTabSz="1066800">
            <a:lnSpc>
              <a:spcPct val="90000"/>
            </a:lnSpc>
            <a:spcBef>
              <a:spcPct val="0"/>
            </a:spcBef>
            <a:spcAft>
              <a:spcPct val="35000"/>
            </a:spcAft>
            <a:buNone/>
          </a:pPr>
          <a:r>
            <a:rPr lang="en-GB" sz="2400" kern="1200" dirty="0"/>
            <a:t>Pause button</a:t>
          </a:r>
        </a:p>
      </dsp:txBody>
      <dsp:txXfrm>
        <a:off x="1212898" y="1145482"/>
        <a:ext cx="3110291" cy="2833117"/>
      </dsp:txXfrm>
    </dsp:sp>
    <dsp:sp modelId="{84A718CE-7573-F14E-9CCA-0A2BB62654A8}">
      <dsp:nvSpPr>
        <dsp:cNvPr id="0" name=""/>
        <dsp:cNvSpPr/>
      </dsp:nvSpPr>
      <dsp:spPr>
        <a:xfrm>
          <a:off x="4320744" y="501592"/>
          <a:ext cx="7306991" cy="147070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33474" numCol="1" spcCol="1270" anchor="ctr" anchorCtr="0">
          <a:noAutofit/>
        </a:bodyPr>
        <a:lstStyle/>
        <a:p>
          <a:pPr marL="0" lvl="0" indent="0" algn="l" defTabSz="1289050">
            <a:lnSpc>
              <a:spcPct val="90000"/>
            </a:lnSpc>
            <a:spcBef>
              <a:spcPct val="0"/>
            </a:spcBef>
            <a:spcAft>
              <a:spcPct val="35000"/>
            </a:spcAft>
            <a:buNone/>
          </a:pPr>
          <a:r>
            <a:rPr lang="en-GB" sz="2900" kern="1200" dirty="0"/>
            <a:t>Post-deployment</a:t>
          </a:r>
        </a:p>
      </dsp:txBody>
      <dsp:txXfrm>
        <a:off x="4320744" y="869268"/>
        <a:ext cx="6939315" cy="735352"/>
      </dsp:txXfrm>
    </dsp:sp>
    <dsp:sp modelId="{D46CE781-8AC8-3F49-B2E5-42647EFCCEB1}">
      <dsp:nvSpPr>
        <dsp:cNvPr id="0" name=""/>
        <dsp:cNvSpPr/>
      </dsp:nvSpPr>
      <dsp:spPr>
        <a:xfrm>
          <a:off x="4336657" y="1635717"/>
          <a:ext cx="3454227" cy="283311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t>Intrusion Detection</a:t>
          </a:r>
          <a:r>
            <a:rPr lang="en-GB" sz="2400" kern="1200" baseline="30000" dirty="0"/>
            <a:t>[3]</a:t>
          </a:r>
          <a:endParaRPr lang="en-GB" sz="2400" b="1" kern="1200" dirty="0"/>
        </a:p>
        <a:p>
          <a:pPr marL="0" lvl="0" indent="0" algn="l" defTabSz="1066800">
            <a:lnSpc>
              <a:spcPct val="90000"/>
            </a:lnSpc>
            <a:spcBef>
              <a:spcPct val="0"/>
            </a:spcBef>
            <a:spcAft>
              <a:spcPct val="35000"/>
            </a:spcAft>
            <a:buNone/>
          </a:pPr>
          <a:r>
            <a:rPr lang="en-GB" sz="2400" b="0" kern="1200" dirty="0"/>
            <a:t>Intrusion Prevention</a:t>
          </a:r>
          <a:r>
            <a:rPr lang="en-GB" sz="2400" kern="1200" baseline="30000" dirty="0"/>
            <a:t>[4]</a:t>
          </a:r>
        </a:p>
        <a:p>
          <a:pPr marL="0" lvl="0" indent="0" algn="l" defTabSz="1066800">
            <a:lnSpc>
              <a:spcPct val="90000"/>
            </a:lnSpc>
            <a:spcBef>
              <a:spcPct val="0"/>
            </a:spcBef>
            <a:spcAft>
              <a:spcPct val="35000"/>
            </a:spcAft>
            <a:buNone/>
          </a:pPr>
          <a:r>
            <a:rPr lang="en-GB" sz="2400" b="0" kern="1200" dirty="0"/>
            <a:t>Vulnerability Search</a:t>
          </a:r>
          <a:r>
            <a:rPr lang="en-GB" sz="2400" kern="1200" baseline="30000" dirty="0"/>
            <a:t>[5]</a:t>
          </a:r>
          <a:endParaRPr lang="en-GB" sz="2400" kern="1200" dirty="0"/>
        </a:p>
        <a:p>
          <a:pPr marL="0" lvl="0" indent="0" algn="l" defTabSz="1066800">
            <a:lnSpc>
              <a:spcPct val="90000"/>
            </a:lnSpc>
            <a:spcBef>
              <a:spcPct val="0"/>
            </a:spcBef>
            <a:spcAft>
              <a:spcPct val="35000"/>
            </a:spcAft>
            <a:buNone/>
          </a:pPr>
          <a:r>
            <a:rPr lang="en-GB" sz="2400" b="0" kern="1200" dirty="0"/>
            <a:t>Similarity Detection</a:t>
          </a:r>
          <a:r>
            <a:rPr lang="en-GB" sz="2400" kern="1200" baseline="30000" dirty="0"/>
            <a:t>[6]</a:t>
          </a:r>
          <a:endParaRPr lang="en-GB" sz="2400" kern="1200" dirty="0"/>
        </a:p>
      </dsp:txBody>
      <dsp:txXfrm>
        <a:off x="4336657" y="1635717"/>
        <a:ext cx="3454227" cy="2833117"/>
      </dsp:txXfrm>
    </dsp:sp>
    <dsp:sp modelId="{289E9DEC-41E0-AB47-9861-FB0C790D2059}">
      <dsp:nvSpPr>
        <dsp:cNvPr id="0" name=""/>
        <dsp:cNvSpPr/>
      </dsp:nvSpPr>
      <dsp:spPr>
        <a:xfrm>
          <a:off x="7769838" y="991827"/>
          <a:ext cx="4144400" cy="147070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33474" numCol="1" spcCol="1270" anchor="ctr" anchorCtr="0">
          <a:noAutofit/>
        </a:bodyPr>
        <a:lstStyle/>
        <a:p>
          <a:pPr marL="0" lvl="0" indent="0" algn="l" defTabSz="1289050">
            <a:lnSpc>
              <a:spcPct val="90000"/>
            </a:lnSpc>
            <a:spcBef>
              <a:spcPct val="0"/>
            </a:spcBef>
            <a:spcAft>
              <a:spcPct val="35000"/>
            </a:spcAft>
            <a:buNone/>
          </a:pPr>
          <a:r>
            <a:rPr lang="en-GB" sz="2900" kern="1200" dirty="0"/>
            <a:t>Post-incident</a:t>
          </a:r>
        </a:p>
      </dsp:txBody>
      <dsp:txXfrm>
        <a:off x="7769838" y="1359503"/>
        <a:ext cx="3776724" cy="735352"/>
      </dsp:txXfrm>
    </dsp:sp>
    <dsp:sp modelId="{659EF23A-525E-7C4A-99B7-792198A3C9E7}">
      <dsp:nvSpPr>
        <dsp:cNvPr id="0" name=""/>
        <dsp:cNvSpPr/>
      </dsp:nvSpPr>
      <dsp:spPr>
        <a:xfrm>
          <a:off x="7794741" y="2125952"/>
          <a:ext cx="3110291" cy="279165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Fast Forensic</a:t>
          </a:r>
          <a:r>
            <a:rPr lang="en-GB" sz="2400" kern="1200" baseline="30000" dirty="0"/>
            <a:t>[7]</a:t>
          </a:r>
          <a:r>
            <a:rPr lang="en-GB" sz="2400" kern="1200" dirty="0"/>
            <a:t> </a:t>
          </a:r>
        </a:p>
        <a:p>
          <a:pPr marL="0" lvl="0" indent="0" algn="l" defTabSz="1066800">
            <a:lnSpc>
              <a:spcPct val="90000"/>
            </a:lnSpc>
            <a:spcBef>
              <a:spcPct val="0"/>
            </a:spcBef>
            <a:spcAft>
              <a:spcPct val="35000"/>
            </a:spcAft>
            <a:buNone/>
          </a:pPr>
          <a:r>
            <a:rPr lang="en-GB" sz="2400" kern="1200" dirty="0"/>
            <a:t>Post Imitation</a:t>
          </a:r>
        </a:p>
      </dsp:txBody>
      <dsp:txXfrm>
        <a:off x="7794741" y="2125952"/>
        <a:ext cx="3110291" cy="279165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52BACC-A9FA-104E-8843-B79D1042A7B8}" type="slidenum">
              <a:rPr lang="en-CN" smtClean="0"/>
              <a:t>2</a:t>
            </a:fld>
            <a:endParaRPr lang="en-CN"/>
          </a:p>
        </p:txBody>
      </p:sp>
    </p:spTree>
    <p:extLst>
      <p:ext uri="{BB962C8B-B14F-4D97-AF65-F5344CB8AC3E}">
        <p14:creationId xmlns:p14="http://schemas.microsoft.com/office/powerpoint/2010/main" val="2741572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94a4da82a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194a4da82a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g194a4da82a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extLst>
      <p:ext uri="{BB962C8B-B14F-4D97-AF65-F5344CB8AC3E}">
        <p14:creationId xmlns:p14="http://schemas.microsoft.com/office/powerpoint/2010/main" val="3773114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91388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54929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SzPts val="1200"/>
              <a:buFont typeface="Arial"/>
              <a:buChar char="-"/>
            </a:pPr>
            <a:r>
              <a:rPr lang="en-US">
                <a:latin typeface="Arial"/>
                <a:ea typeface="Arial"/>
                <a:cs typeface="Arial"/>
                <a:sym typeface="Arial"/>
              </a:rPr>
              <a:t>An adversary A can deploy a smart contract with transaction txdeploy and then initiate an incident by calling the contract with txfirst. Alternatively, the adversary may directly initiate the incident with txfirst in one of two ways: (i) without using a smart contract; or (ii) by batching the contract deployment and the initiation in a single transaction.</a:t>
            </a:r>
            <a:endParaRPr/>
          </a:p>
        </p:txBody>
      </p:sp>
      <p:sp>
        <p:nvSpPr>
          <p:cNvPr id="685" name="Google Shape;68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257732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SzPts val="1200"/>
              <a:buFont typeface="Arial"/>
              <a:buChar char="-"/>
            </a:pPr>
            <a:r>
              <a:rPr lang="en-US">
                <a:latin typeface="Arial"/>
                <a:ea typeface="Arial"/>
                <a:cs typeface="Arial"/>
                <a:sym typeface="Arial"/>
              </a:rPr>
              <a:t>An adversary A can deploy a smart contract with transaction txdeploy and then initiate an incident by calling the contract with txfirst. Alternatively, the adversary may directly initiate the incident with txfirst in one of two ways: (i) without using a smart contract; or (ii) by batching the contract deployment and the initiation in a single transaction.</a:t>
            </a:r>
            <a:endParaRPr/>
          </a:p>
        </p:txBody>
      </p:sp>
      <p:sp>
        <p:nvSpPr>
          <p:cNvPr id="685" name="Google Shape;68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1629310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2999779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415497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N"/>
              <a:t>70</a:t>
            </a:fld>
            <a:endParaRPr/>
          </a:p>
        </p:txBody>
      </p:sp>
    </p:spTree>
    <p:extLst>
      <p:ext uri="{BB962C8B-B14F-4D97-AF65-F5344CB8AC3E}">
        <p14:creationId xmlns:p14="http://schemas.microsoft.com/office/powerpoint/2010/main" val="274297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8de60dc4d7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18de60dc4d7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18de60dc4d7_0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189996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52BACC-A9FA-104E-8843-B79D1042A7B8}" type="slidenum">
              <a:rPr lang="en-CN" smtClean="0"/>
              <a:t>11</a:t>
            </a:fld>
            <a:endParaRPr lang="en-CN"/>
          </a:p>
        </p:txBody>
      </p:sp>
    </p:spTree>
    <p:extLst>
      <p:ext uri="{BB962C8B-B14F-4D97-AF65-F5344CB8AC3E}">
        <p14:creationId xmlns:p14="http://schemas.microsoft.com/office/powerpoint/2010/main" val="283937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106528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4049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2" name="Google Shape;7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62316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8de60dc4d7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18de60dc4d7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18de60dc4d7_0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 we observe? What are data sources for incidents?</a:t>
            </a:r>
            <a:endParaRPr/>
          </a:p>
          <a:p>
            <a:pPr marL="457200" lvl="0" indent="-317500" algn="l" rtl="0">
              <a:lnSpc>
                <a:spcPct val="100000"/>
              </a:lnSpc>
              <a:spcBef>
                <a:spcPts val="0"/>
              </a:spcBef>
              <a:spcAft>
                <a:spcPts val="0"/>
              </a:spcAft>
              <a:buSzPts val="1400"/>
              <a:buChar char="-"/>
            </a:pPr>
            <a:r>
              <a:rPr lang="en-US"/>
              <a:t>Three sources - Slowmist, Rekt, Cryptosec</a:t>
            </a:r>
            <a:endParaRPr/>
          </a:p>
          <a:p>
            <a:pPr marL="457200" lvl="0" indent="-317500" algn="l" rtl="0">
              <a:lnSpc>
                <a:spcPct val="100000"/>
              </a:lnSpc>
              <a:spcBef>
                <a:spcPts val="0"/>
              </a:spcBef>
              <a:spcAft>
                <a:spcPts val="0"/>
              </a:spcAft>
              <a:buSzPts val="1400"/>
              <a:buChar char="-"/>
            </a:pPr>
            <a:r>
              <a:rPr lang="en-US"/>
              <a:t>181 “Incidents” - Both attacks and accidents, where user funds are locked or not recoverable</a:t>
            </a:r>
            <a:endParaRPr/>
          </a:p>
          <a:p>
            <a:pPr marL="457200" lvl="0" indent="-317500" algn="l" rtl="0">
              <a:lnSpc>
                <a:spcPct val="100000"/>
              </a:lnSpc>
              <a:spcBef>
                <a:spcPts val="0"/>
              </a:spcBef>
              <a:spcAft>
                <a:spcPts val="0"/>
              </a:spcAft>
              <a:buSzPts val="1400"/>
              <a:buChar char="-"/>
            </a:pPr>
            <a:r>
              <a:rPr lang="en-US"/>
              <a:t>Total Loss - 3.24 B USD</a:t>
            </a:r>
            <a:endParaRPr/>
          </a:p>
          <a:p>
            <a:pPr marL="914400" lvl="1" indent="-317500" algn="l" rtl="0">
              <a:lnSpc>
                <a:spcPct val="100000"/>
              </a:lnSpc>
              <a:spcBef>
                <a:spcPts val="0"/>
              </a:spcBef>
              <a:spcAft>
                <a:spcPts val="0"/>
              </a:spcAft>
              <a:buSzPts val="1400"/>
              <a:buChar char="-"/>
            </a:pPr>
            <a:r>
              <a:rPr lang="en-US" sz="1600">
                <a:latin typeface="Arial"/>
                <a:ea typeface="Arial"/>
                <a:cs typeface="Arial"/>
                <a:sym typeface="Arial"/>
              </a:rPr>
              <a:t>Based on data sources, then re-verify the amount with on-chain data </a:t>
            </a:r>
            <a:endParaRPr sz="1600">
              <a:latin typeface="Arial"/>
              <a:ea typeface="Arial"/>
              <a:cs typeface="Arial"/>
              <a:sym typeface="Arial"/>
            </a:endParaRPr>
          </a:p>
          <a:p>
            <a:pPr marL="914400" lvl="1" indent="-317500" algn="l" rtl="0">
              <a:lnSpc>
                <a:spcPct val="100000"/>
              </a:lnSpc>
              <a:spcBef>
                <a:spcPts val="0"/>
              </a:spcBef>
              <a:spcAft>
                <a:spcPts val="0"/>
              </a:spcAft>
              <a:buSzPts val="1400"/>
              <a:buChar char="-"/>
            </a:pPr>
            <a:r>
              <a:rPr lang="en-US" sz="1600">
                <a:latin typeface="Arial"/>
                <a:ea typeface="Arial"/>
                <a:cs typeface="Arial"/>
                <a:sym typeface="Arial"/>
              </a:rPr>
              <a:t>We rely on Uniswap, Sushiswap, Pancakeswap and Bakery swap as our price oracles when validating on-chain transaction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Questions we try to solve in the following:</a:t>
            </a:r>
            <a:endParaRPr/>
          </a:p>
          <a:p>
            <a:pPr marL="457200" lvl="0" indent="-317500" algn="l" rtl="0">
              <a:lnSpc>
                <a:spcPct val="100000"/>
              </a:lnSpc>
              <a:spcBef>
                <a:spcPts val="0"/>
              </a:spcBef>
              <a:spcAft>
                <a:spcPts val="0"/>
              </a:spcAft>
              <a:buSzPts val="1400"/>
              <a:buChar char="-"/>
            </a:pPr>
            <a:r>
              <a:rPr lang="en-US"/>
              <a:t>How can we measure DeFi incidents?</a:t>
            </a:r>
            <a:endParaRPr/>
          </a:p>
          <a:p>
            <a:pPr marL="457200" lvl="0" indent="-317500" algn="l" rtl="0">
              <a:lnSpc>
                <a:spcPct val="100000"/>
              </a:lnSpc>
              <a:spcBef>
                <a:spcPts val="0"/>
              </a:spcBef>
              <a:spcAft>
                <a:spcPts val="0"/>
              </a:spcAft>
              <a:buSzPts val="1400"/>
              <a:buChar char="-"/>
            </a:pPr>
            <a:r>
              <a:rPr lang="en-US"/>
              <a:t>How can we learn from the past to strengthen protocols for the future?</a:t>
            </a:r>
            <a:endParaRPr/>
          </a:p>
        </p:txBody>
      </p:sp>
      <p:sp>
        <p:nvSpPr>
          <p:cNvPr id="475" name="Google Shape;4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SzPts val="1200"/>
              <a:buFont typeface="Arial"/>
              <a:buChar char="-"/>
            </a:pPr>
            <a:r>
              <a:rPr lang="en-US">
                <a:latin typeface="Arial"/>
                <a:ea typeface="Arial"/>
                <a:cs typeface="Arial"/>
                <a:sym typeface="Arial"/>
              </a:rPr>
              <a:t>An adversary A can deploy a smart contract with transaction txdeploy and then initiate an incident by calling the contract with txfirst. Alternatively, the adversary may directly initiate the incident with txfirst in one of two ways: (i) without using a smart contract; or (ii) by batching the contract deployment and the initiation in a single transaction.</a:t>
            </a:r>
            <a:endParaRPr/>
          </a:p>
        </p:txBody>
      </p:sp>
      <p:sp>
        <p:nvSpPr>
          <p:cNvPr id="685" name="Google Shape;68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46941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Picture 6" descr="A view of the earth from space&#10;&#10;Description automatically generated with medium confidence">
            <a:extLst>
              <a:ext uri="{FF2B5EF4-FFF2-40B4-BE49-F238E27FC236}">
                <a16:creationId xmlns:a16="http://schemas.microsoft.com/office/drawing/2014/main" id="{EBC7B125-EEEF-CF44-9C89-A0A56261F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63D52BFA-D2C6-B644-8251-DB4D1E2B60D7}"/>
              </a:ext>
            </a:extLst>
          </p:cNvPr>
          <p:cNvSpPr>
            <a:spLocks noGrp="1"/>
          </p:cNvSpPr>
          <p:nvPr>
            <p:ph type="title"/>
          </p:nvPr>
        </p:nvSpPr>
        <p:spPr>
          <a:xfrm>
            <a:off x="0" y="2971800"/>
            <a:ext cx="12192000" cy="1143000"/>
          </a:xfrm>
        </p:spPr>
        <p:txBody>
          <a:bodyPr/>
          <a:lstStyle>
            <a:lvl1pPr>
              <a:defRPr sz="6600">
                <a:solidFill>
                  <a:schemeClr val="bg1"/>
                </a:solidFill>
              </a:defRPr>
            </a:lvl1pPr>
          </a:lstStyle>
          <a:p>
            <a:r>
              <a:rPr lang="en-US" dirty="0"/>
              <a:t>Click to edit Master title style</a:t>
            </a:r>
            <a:endParaRPr lang="en-CN" dirty="0"/>
          </a:p>
        </p:txBody>
      </p:sp>
    </p:spTree>
    <p:extLst>
      <p:ext uri="{BB962C8B-B14F-4D97-AF65-F5344CB8AC3E}">
        <p14:creationId xmlns:p14="http://schemas.microsoft.com/office/powerpoint/2010/main" val="1726253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g18de60dc4d7_0_170"/>
          <p:cNvSpPr txBox="1">
            <a:spLocks noGrp="1"/>
          </p:cNvSpPr>
          <p:nvPr>
            <p:ph type="title"/>
          </p:nvPr>
        </p:nvSpPr>
        <p:spPr>
          <a:xfrm>
            <a:off x="415601" y="593368"/>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9" name="Google Shape;19;g18de60dc4d7_0_170"/>
          <p:cNvSpPr txBox="1">
            <a:spLocks noGrp="1"/>
          </p:cNvSpPr>
          <p:nvPr>
            <p:ph type="body" idx="1"/>
          </p:nvPr>
        </p:nvSpPr>
        <p:spPr>
          <a:xfrm>
            <a:off x="415601" y="1536634"/>
            <a:ext cx="11360700" cy="4555200"/>
          </a:xfrm>
          <a:prstGeom prst="rect">
            <a:avLst/>
          </a:prstGeom>
          <a:noFill/>
          <a:ln>
            <a:noFill/>
          </a:ln>
        </p:spPr>
        <p:txBody>
          <a:bodyPr spcFirstLastPara="1" wrap="square" lIns="121900" tIns="121900" rIns="121900" bIns="121900" anchor="t" anchorCtr="0">
            <a:normAutofit/>
          </a:bodyPr>
          <a:lstStyle>
            <a:lvl1pPr marL="411480" lvl="0" indent="-342900" algn="l">
              <a:lnSpc>
                <a:spcPct val="115000"/>
              </a:lnSpc>
              <a:spcBef>
                <a:spcPts val="0"/>
              </a:spcBef>
              <a:spcAft>
                <a:spcPts val="0"/>
              </a:spcAft>
              <a:buSzPts val="2400"/>
              <a:buChar char="●"/>
              <a:defRPr/>
            </a:lvl1pPr>
            <a:lvl2pPr marL="822960" lvl="1" indent="-314326" algn="l">
              <a:lnSpc>
                <a:spcPct val="115000"/>
              </a:lnSpc>
              <a:spcBef>
                <a:spcPts val="0"/>
              </a:spcBef>
              <a:spcAft>
                <a:spcPts val="0"/>
              </a:spcAft>
              <a:buSzPts val="1900"/>
              <a:buChar char="○"/>
              <a:defRPr/>
            </a:lvl2pPr>
            <a:lvl3pPr marL="1234440" lvl="2" indent="-314326" algn="l">
              <a:lnSpc>
                <a:spcPct val="115000"/>
              </a:lnSpc>
              <a:spcBef>
                <a:spcPts val="0"/>
              </a:spcBef>
              <a:spcAft>
                <a:spcPts val="0"/>
              </a:spcAft>
              <a:buSzPts val="1900"/>
              <a:buChar char="■"/>
              <a:defRPr/>
            </a:lvl3pPr>
            <a:lvl4pPr marL="1645920" lvl="3" indent="-314326" algn="l">
              <a:lnSpc>
                <a:spcPct val="115000"/>
              </a:lnSpc>
              <a:spcBef>
                <a:spcPts val="0"/>
              </a:spcBef>
              <a:spcAft>
                <a:spcPts val="0"/>
              </a:spcAft>
              <a:buSzPts val="1900"/>
              <a:buChar char="●"/>
              <a:defRPr/>
            </a:lvl4pPr>
            <a:lvl5pPr marL="2057400" lvl="4" indent="-314326" algn="l">
              <a:lnSpc>
                <a:spcPct val="115000"/>
              </a:lnSpc>
              <a:spcBef>
                <a:spcPts val="0"/>
              </a:spcBef>
              <a:spcAft>
                <a:spcPts val="0"/>
              </a:spcAft>
              <a:buSzPts val="1900"/>
              <a:buChar char="○"/>
              <a:defRPr/>
            </a:lvl5pPr>
            <a:lvl6pPr marL="2468880" lvl="5" indent="-314326" algn="l">
              <a:lnSpc>
                <a:spcPct val="115000"/>
              </a:lnSpc>
              <a:spcBef>
                <a:spcPts val="0"/>
              </a:spcBef>
              <a:spcAft>
                <a:spcPts val="0"/>
              </a:spcAft>
              <a:buSzPts val="1900"/>
              <a:buChar char="■"/>
              <a:defRPr/>
            </a:lvl6pPr>
            <a:lvl7pPr marL="2880360" lvl="6" indent="-314326" algn="l">
              <a:lnSpc>
                <a:spcPct val="115000"/>
              </a:lnSpc>
              <a:spcBef>
                <a:spcPts val="0"/>
              </a:spcBef>
              <a:spcAft>
                <a:spcPts val="0"/>
              </a:spcAft>
              <a:buSzPts val="1900"/>
              <a:buChar char="●"/>
              <a:defRPr/>
            </a:lvl7pPr>
            <a:lvl8pPr marL="3291840" lvl="7" indent="-314326" algn="l">
              <a:lnSpc>
                <a:spcPct val="115000"/>
              </a:lnSpc>
              <a:spcBef>
                <a:spcPts val="0"/>
              </a:spcBef>
              <a:spcAft>
                <a:spcPts val="0"/>
              </a:spcAft>
              <a:buSzPts val="1900"/>
              <a:buChar char="○"/>
              <a:defRPr/>
            </a:lvl8pPr>
            <a:lvl9pPr marL="3703320" lvl="8" indent="-314326" algn="l">
              <a:lnSpc>
                <a:spcPct val="115000"/>
              </a:lnSpc>
              <a:spcBef>
                <a:spcPts val="0"/>
              </a:spcBef>
              <a:spcAft>
                <a:spcPts val="0"/>
              </a:spcAft>
              <a:buSzPts val="1900"/>
              <a:buChar char="■"/>
              <a:defRPr/>
            </a:lvl9pPr>
          </a:lstStyle>
          <a:p>
            <a:endParaRPr/>
          </a:p>
        </p:txBody>
      </p:sp>
      <p:sp>
        <p:nvSpPr>
          <p:cNvPr id="20" name="Google Shape;20;g18de60dc4d7_0_170"/>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17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761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D44B-6E00-2BCE-C448-FB494F948C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C360451C-FDE5-8DEC-362E-118238CA6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4D3DB3EF-38E5-581D-260E-8DDA36B49475}"/>
              </a:ext>
            </a:extLst>
          </p:cNvPr>
          <p:cNvSpPr>
            <a:spLocks noGrp="1"/>
          </p:cNvSpPr>
          <p:nvPr>
            <p:ph type="dt" sz="half" idx="10"/>
          </p:nvPr>
        </p:nvSpPr>
        <p:spPr/>
        <p:txBody>
          <a:bodyPr/>
          <a:lstStyle/>
          <a:p>
            <a:fld id="{A14C38B3-B90D-C947-8A45-E2A04BDEDAC9}" type="datetimeFigureOut">
              <a:rPr lang="en-CN" smtClean="0"/>
              <a:t>10/17/23</a:t>
            </a:fld>
            <a:endParaRPr lang="en-CN"/>
          </a:p>
        </p:txBody>
      </p:sp>
      <p:sp>
        <p:nvSpPr>
          <p:cNvPr id="5" name="Footer Placeholder 4">
            <a:extLst>
              <a:ext uri="{FF2B5EF4-FFF2-40B4-BE49-F238E27FC236}">
                <a16:creationId xmlns:a16="http://schemas.microsoft.com/office/drawing/2014/main" id="{32D5DB16-75B9-1482-0D44-8BBE0E744E28}"/>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6E31605-45A3-5383-B5BA-0ECB8F5BE5F7}"/>
              </a:ext>
            </a:extLst>
          </p:cNvPr>
          <p:cNvSpPr>
            <a:spLocks noGrp="1"/>
          </p:cNvSpPr>
          <p:nvPr>
            <p:ph type="sldNum" sz="quarter" idx="12"/>
          </p:nvPr>
        </p:nvSpPr>
        <p:spPr/>
        <p:txBody>
          <a:bodyPr/>
          <a:lstStyle/>
          <a:p>
            <a:fld id="{7BCFA92D-B7C7-FB48-B009-0D15CD2FD955}" type="slidenum">
              <a:rPr lang="en-CN" smtClean="0"/>
              <a:t>‹#›</a:t>
            </a:fld>
            <a:endParaRPr lang="en-CN"/>
          </a:p>
        </p:txBody>
      </p:sp>
    </p:spTree>
    <p:extLst>
      <p:ext uri="{BB962C8B-B14F-4D97-AF65-F5344CB8AC3E}">
        <p14:creationId xmlns:p14="http://schemas.microsoft.com/office/powerpoint/2010/main" val="292284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rdi.berkeley.edu/" TargetMode="External"/><Relationship Id="rId2" Type="http://schemas.openxmlformats.org/officeDocument/2006/relationships/hyperlink" Target="https://eprint.iacr.org/2023/592" TargetMode="External"/><Relationship Id="rId1" Type="http://schemas.openxmlformats.org/officeDocument/2006/relationships/slideLayout" Target="../slideLayouts/slideLayout2.xml"/><Relationship Id="rId4" Type="http://schemas.openxmlformats.org/officeDocument/2006/relationships/hyperlink" Target="https://www.arthurgervais.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2.pn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41.svg"/><Relationship Id="rId5" Type="http://schemas.openxmlformats.org/officeDocument/2006/relationships/image" Target="../media/image39.sv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29.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ark Mist 4K Wallpaper Gallery | Dark wallpaper, Dark forest, Forest  wallpaper iphone">
            <a:extLst>
              <a:ext uri="{FF2B5EF4-FFF2-40B4-BE49-F238E27FC236}">
                <a16:creationId xmlns:a16="http://schemas.microsoft.com/office/drawing/2014/main" id="{4A2A773E-5AD4-E94A-BBA5-09D7D232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20830-68AA-414B-9DF8-09914B5D9EFB}"/>
              </a:ext>
            </a:extLst>
          </p:cNvPr>
          <p:cNvSpPr txBox="1"/>
          <p:nvPr/>
        </p:nvSpPr>
        <p:spPr>
          <a:xfrm>
            <a:off x="1733913" y="1665054"/>
            <a:ext cx="8724173" cy="2123658"/>
          </a:xfrm>
          <a:prstGeom prst="rect">
            <a:avLst/>
          </a:prstGeom>
          <a:noFill/>
        </p:spPr>
        <p:txBody>
          <a:bodyPr wrap="square" rtlCol="0">
            <a:spAutoFit/>
          </a:bodyPr>
          <a:lstStyle/>
          <a:p>
            <a:pPr algn="r"/>
            <a:r>
              <a:rPr lang="en-GB" sz="4400" dirty="0">
                <a:solidFill>
                  <a:schemeClr val="bg1"/>
                </a:solidFill>
                <a:latin typeface="Calibri" panose="020F0502020204030204" pitchFamily="34" charset="0"/>
                <a:cs typeface="Calibri" panose="020F0502020204030204" pitchFamily="34" charset="0"/>
              </a:rPr>
              <a:t>AI-Enhanced Security in Decentralized Finance: Leveraging LLMs for Proactive </a:t>
            </a:r>
            <a:r>
              <a:rPr lang="en-US" sz="4400" dirty="0">
                <a:solidFill>
                  <a:schemeClr val="bg1"/>
                </a:solidFill>
                <a:latin typeface="Calibri" panose="020F0502020204030204" pitchFamily="34" charset="0"/>
                <a:cs typeface="Calibri" panose="020F0502020204030204" pitchFamily="34" charset="0"/>
              </a:rPr>
              <a:t>Defense</a:t>
            </a:r>
            <a:endParaRPr lang="en-US" sz="3600"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01515F1-D940-F243-9654-E249A5E2A8B9}"/>
              </a:ext>
            </a:extLst>
          </p:cNvPr>
          <p:cNvSpPr txBox="1"/>
          <p:nvPr/>
        </p:nvSpPr>
        <p:spPr>
          <a:xfrm>
            <a:off x="6071884" y="4770209"/>
            <a:ext cx="4386202" cy="1815882"/>
          </a:xfrm>
          <a:prstGeom prst="rect">
            <a:avLst/>
          </a:prstGeom>
          <a:noFill/>
        </p:spPr>
        <p:txBody>
          <a:bodyPr wrap="none" rtlCol="0">
            <a:spAutoFit/>
          </a:bodyPr>
          <a:lstStyle/>
          <a:p>
            <a:pPr algn="r"/>
            <a:r>
              <a:rPr lang="de-DE" sz="2800" dirty="0">
                <a:solidFill>
                  <a:schemeClr val="bg1"/>
                </a:solidFill>
                <a:latin typeface="Calibri" panose="020F0502020204030204" pitchFamily="34" charset="0"/>
                <a:cs typeface="Calibri" panose="020F0502020204030204" pitchFamily="34" charset="0"/>
              </a:rPr>
              <a:t>Arthur Gervais</a:t>
            </a:r>
          </a:p>
          <a:p>
            <a:pPr algn="r"/>
            <a:endParaRPr lang="de-DE" sz="2800" dirty="0">
              <a:solidFill>
                <a:schemeClr val="bg1"/>
              </a:solidFill>
              <a:latin typeface="Calibri" panose="020F0502020204030204" pitchFamily="34" charset="0"/>
              <a:cs typeface="Calibri" panose="020F0502020204030204" pitchFamily="34" charset="0"/>
            </a:endParaRPr>
          </a:p>
          <a:p>
            <a:pPr algn="r"/>
            <a:r>
              <a:rPr lang="de-DE" sz="2800" dirty="0">
                <a:solidFill>
                  <a:schemeClr val="bg1"/>
                </a:solidFill>
                <a:latin typeface="Calibri" panose="020F0502020204030204" pitchFamily="34" charset="0"/>
                <a:cs typeface="Calibri" panose="020F0502020204030204" pitchFamily="34" charset="0"/>
              </a:rPr>
              <a:t>Associate Professor, UCL</a:t>
            </a:r>
          </a:p>
          <a:p>
            <a:pPr algn="r"/>
            <a:r>
              <a:rPr lang="de-DE" sz="2800" dirty="0">
                <a:solidFill>
                  <a:schemeClr val="bg1"/>
                </a:solidFill>
                <a:latin typeface="Calibri" panose="020F0502020204030204" pitchFamily="34" charset="0"/>
                <a:cs typeface="Calibri" panose="020F0502020204030204" pitchFamily="34" charset="0"/>
              </a:rPr>
              <a:t>Affiliate Faculty, UC Berkeley</a:t>
            </a:r>
          </a:p>
        </p:txBody>
      </p:sp>
      <p:sp>
        <p:nvSpPr>
          <p:cNvPr id="4" name="Rounded Rectangle 3">
            <a:extLst>
              <a:ext uri="{FF2B5EF4-FFF2-40B4-BE49-F238E27FC236}">
                <a16:creationId xmlns:a16="http://schemas.microsoft.com/office/drawing/2014/main" id="{00DD895F-EFA2-6AE9-05D0-C37CC8763D18}"/>
              </a:ext>
            </a:extLst>
          </p:cNvPr>
          <p:cNvSpPr/>
          <p:nvPr/>
        </p:nvSpPr>
        <p:spPr>
          <a:xfrm>
            <a:off x="5730445" y="5593801"/>
            <a:ext cx="4727641" cy="9334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Prompt Engineer</a:t>
            </a:r>
          </a:p>
        </p:txBody>
      </p:sp>
    </p:spTree>
    <p:extLst>
      <p:ext uri="{BB962C8B-B14F-4D97-AF65-F5344CB8AC3E}">
        <p14:creationId xmlns:p14="http://schemas.microsoft.com/office/powerpoint/2010/main" val="40368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SAFE | Cartoon-Box 13 - YouTube">
            <a:extLst>
              <a:ext uri="{FF2B5EF4-FFF2-40B4-BE49-F238E27FC236}">
                <a16:creationId xmlns:a16="http://schemas.microsoft.com/office/drawing/2014/main" id="{5280656B-C2C1-2A69-F69C-59EDE1518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o! Simple. - Erikjan Lantink">
            <a:extLst>
              <a:ext uri="{FF2B5EF4-FFF2-40B4-BE49-F238E27FC236}">
                <a16:creationId xmlns:a16="http://schemas.microsoft.com/office/drawing/2014/main" id="{30C58961-A530-5F3B-A129-C05B82C37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781050"/>
            <a:ext cx="9398000"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8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D3047-5104-9DC9-9B60-B8ADA61F8AF1}"/>
              </a:ext>
            </a:extLst>
          </p:cNvPr>
          <p:cNvSpPr>
            <a:spLocks noGrp="1"/>
          </p:cNvSpPr>
          <p:nvPr>
            <p:ph type="title"/>
          </p:nvPr>
        </p:nvSpPr>
        <p:spPr/>
        <p:txBody>
          <a:bodyPr/>
          <a:lstStyle/>
          <a:p>
            <a:r>
              <a:rPr lang="en-US" dirty="0">
                <a:latin typeface="Helvetica" pitchFamily="2" charset="0"/>
              </a:rPr>
              <a:t>Ape </a:t>
            </a:r>
            <a:r>
              <a:rPr lang="en-CN" b="0" i="0" dirty="0">
                <a:effectLst/>
                <a:latin typeface="Helvetica" pitchFamily="2" charset="0"/>
              </a:rPr>
              <a:t>—</a:t>
            </a:r>
            <a:r>
              <a:rPr lang="en-US" b="0" i="0" dirty="0">
                <a:effectLst/>
                <a:latin typeface="Helvetica" pitchFamily="2" charset="0"/>
              </a:rPr>
              <a:t> </a:t>
            </a:r>
            <a:r>
              <a:rPr lang="en-US" dirty="0">
                <a:latin typeface="Helvetica" pitchFamily="2" charset="0"/>
              </a:rPr>
              <a:t>Generalized Imitation</a:t>
            </a:r>
            <a:endParaRPr lang="en-CN" dirty="0">
              <a:latin typeface="Helvetica" pitchFamily="2" charset="0"/>
            </a:endParaRPr>
          </a:p>
        </p:txBody>
      </p:sp>
      <p:sp>
        <p:nvSpPr>
          <p:cNvPr id="4" name="Vertical Scroll 3">
            <a:extLst>
              <a:ext uri="{FF2B5EF4-FFF2-40B4-BE49-F238E27FC236}">
                <a16:creationId xmlns:a16="http://schemas.microsoft.com/office/drawing/2014/main" id="{9D72FF04-32A4-2266-392F-7E4725DC52CB}"/>
              </a:ext>
            </a:extLst>
          </p:cNvPr>
          <p:cNvSpPr/>
          <p:nvPr/>
        </p:nvSpPr>
        <p:spPr>
          <a:xfrm>
            <a:off x="838200" y="1690689"/>
            <a:ext cx="4659351" cy="3562739"/>
          </a:xfrm>
          <a:custGeom>
            <a:avLst/>
            <a:gdLst>
              <a:gd name="connsiteX0" fmla="*/ 222671 w 4659351"/>
              <a:gd name="connsiteY0" fmla="*/ 3562739 h 3562739"/>
              <a:gd name="connsiteX1" fmla="*/ 445342 w 4659351"/>
              <a:gd name="connsiteY1" fmla="*/ 3340068 h 3562739"/>
              <a:gd name="connsiteX2" fmla="*/ 222671 w 4659351"/>
              <a:gd name="connsiteY2" fmla="*/ 3340068 h 3562739"/>
              <a:gd name="connsiteX3" fmla="*/ 334007 w 4659351"/>
              <a:gd name="connsiteY3" fmla="*/ 3228732 h 3562739"/>
              <a:gd name="connsiteX4" fmla="*/ 222671 w 4659351"/>
              <a:gd name="connsiteY4" fmla="*/ 3117396 h 3562739"/>
              <a:gd name="connsiteX5" fmla="*/ 445342 w 4659351"/>
              <a:gd name="connsiteY5" fmla="*/ 3117397 h 3562739"/>
              <a:gd name="connsiteX6" fmla="*/ 445342 w 4659351"/>
              <a:gd name="connsiteY6" fmla="*/ 2509505 h 3562739"/>
              <a:gd name="connsiteX7" fmla="*/ 445342 w 4659351"/>
              <a:gd name="connsiteY7" fmla="*/ 1872665 h 3562739"/>
              <a:gd name="connsiteX8" fmla="*/ 445342 w 4659351"/>
              <a:gd name="connsiteY8" fmla="*/ 1293720 h 3562739"/>
              <a:gd name="connsiteX9" fmla="*/ 445342 w 4659351"/>
              <a:gd name="connsiteY9" fmla="*/ 222671 h 3562739"/>
              <a:gd name="connsiteX10" fmla="*/ 668013 w 4659351"/>
              <a:gd name="connsiteY10" fmla="*/ 0 h 3562739"/>
              <a:gd name="connsiteX11" fmla="*/ 1281767 w 4659351"/>
              <a:gd name="connsiteY11" fmla="*/ 0 h 3562739"/>
              <a:gd name="connsiteX12" fmla="*/ 1857835 w 4659351"/>
              <a:gd name="connsiteY12" fmla="*/ 0 h 3562739"/>
              <a:gd name="connsiteX13" fmla="*/ 2471589 w 4659351"/>
              <a:gd name="connsiteY13" fmla="*/ 0 h 3562739"/>
              <a:gd name="connsiteX14" fmla="*/ 3047657 w 4659351"/>
              <a:gd name="connsiteY14" fmla="*/ 0 h 3562739"/>
              <a:gd name="connsiteX15" fmla="*/ 3472978 w 4659351"/>
              <a:gd name="connsiteY15" fmla="*/ 0 h 3562739"/>
              <a:gd name="connsiteX16" fmla="*/ 3898299 w 4659351"/>
              <a:gd name="connsiteY16" fmla="*/ 0 h 3562739"/>
              <a:gd name="connsiteX17" fmla="*/ 4436680 w 4659351"/>
              <a:gd name="connsiteY17" fmla="*/ 0 h 3562739"/>
              <a:gd name="connsiteX18" fmla="*/ 4659351 w 4659351"/>
              <a:gd name="connsiteY18" fmla="*/ 222671 h 3562739"/>
              <a:gd name="connsiteX19" fmla="*/ 4436680 w 4659351"/>
              <a:gd name="connsiteY19" fmla="*/ 445342 h 3562739"/>
              <a:gd name="connsiteX20" fmla="*/ 4214009 w 4659351"/>
              <a:gd name="connsiteY20" fmla="*/ 445342 h 3562739"/>
              <a:gd name="connsiteX21" fmla="*/ 4214009 w 4659351"/>
              <a:gd name="connsiteY21" fmla="*/ 995340 h 3562739"/>
              <a:gd name="connsiteX22" fmla="*/ 4214009 w 4659351"/>
              <a:gd name="connsiteY22" fmla="*/ 1632180 h 3562739"/>
              <a:gd name="connsiteX23" fmla="*/ 4214009 w 4659351"/>
              <a:gd name="connsiteY23" fmla="*/ 2269019 h 3562739"/>
              <a:gd name="connsiteX24" fmla="*/ 4214009 w 4659351"/>
              <a:gd name="connsiteY24" fmla="*/ 2819017 h 3562739"/>
              <a:gd name="connsiteX25" fmla="*/ 4214009 w 4659351"/>
              <a:gd name="connsiteY25" fmla="*/ 3340068 h 3562739"/>
              <a:gd name="connsiteX26" fmla="*/ 3991338 w 4659351"/>
              <a:gd name="connsiteY26" fmla="*/ 3562739 h 3562739"/>
              <a:gd name="connsiteX27" fmla="*/ 3566017 w 4659351"/>
              <a:gd name="connsiteY27" fmla="*/ 3562739 h 3562739"/>
              <a:gd name="connsiteX28" fmla="*/ 3140696 w 4659351"/>
              <a:gd name="connsiteY28" fmla="*/ 3562739 h 3562739"/>
              <a:gd name="connsiteX29" fmla="*/ 2715375 w 4659351"/>
              <a:gd name="connsiteY29" fmla="*/ 3562739 h 3562739"/>
              <a:gd name="connsiteX30" fmla="*/ 2101621 w 4659351"/>
              <a:gd name="connsiteY30" fmla="*/ 3562739 h 3562739"/>
              <a:gd name="connsiteX31" fmla="*/ 1638613 w 4659351"/>
              <a:gd name="connsiteY31" fmla="*/ 3562739 h 3562739"/>
              <a:gd name="connsiteX32" fmla="*/ 1137919 w 4659351"/>
              <a:gd name="connsiteY32" fmla="*/ 3562739 h 3562739"/>
              <a:gd name="connsiteX33" fmla="*/ 222671 w 4659351"/>
              <a:gd name="connsiteY33" fmla="*/ 3562739 h 3562739"/>
              <a:gd name="connsiteX34" fmla="*/ 890685 w 4659351"/>
              <a:gd name="connsiteY34" fmla="*/ 222671 h 3562739"/>
              <a:gd name="connsiteX35" fmla="*/ 668014 w 4659351"/>
              <a:gd name="connsiteY35" fmla="*/ 445342 h 3562739"/>
              <a:gd name="connsiteX36" fmla="*/ 556678 w 4659351"/>
              <a:gd name="connsiteY36" fmla="*/ 334006 h 3562739"/>
              <a:gd name="connsiteX37" fmla="*/ 668014 w 4659351"/>
              <a:gd name="connsiteY37" fmla="*/ 222670 h 3562739"/>
              <a:gd name="connsiteX38" fmla="*/ 890685 w 4659351"/>
              <a:gd name="connsiteY38" fmla="*/ 222671 h 3562739"/>
              <a:gd name="connsiteX0" fmla="*/ 890685 w 4659351"/>
              <a:gd name="connsiteY0" fmla="*/ 222671 h 3562739"/>
              <a:gd name="connsiteX1" fmla="*/ 668014 w 4659351"/>
              <a:gd name="connsiteY1" fmla="*/ 445342 h 3562739"/>
              <a:gd name="connsiteX2" fmla="*/ 556678 w 4659351"/>
              <a:gd name="connsiteY2" fmla="*/ 334006 h 3562739"/>
              <a:gd name="connsiteX3" fmla="*/ 668014 w 4659351"/>
              <a:gd name="connsiteY3" fmla="*/ 222670 h 3562739"/>
              <a:gd name="connsiteX4" fmla="*/ 890685 w 4659351"/>
              <a:gd name="connsiteY4" fmla="*/ 222671 h 3562739"/>
              <a:gd name="connsiteX5" fmla="*/ 445342 w 4659351"/>
              <a:gd name="connsiteY5" fmla="*/ 3340068 h 3562739"/>
              <a:gd name="connsiteX6" fmla="*/ 222671 w 4659351"/>
              <a:gd name="connsiteY6" fmla="*/ 3562739 h 3562739"/>
              <a:gd name="connsiteX7" fmla="*/ 0 w 4659351"/>
              <a:gd name="connsiteY7" fmla="*/ 3340068 h 3562739"/>
              <a:gd name="connsiteX8" fmla="*/ 222671 w 4659351"/>
              <a:gd name="connsiteY8" fmla="*/ 3117397 h 3562739"/>
              <a:gd name="connsiteX9" fmla="*/ 334007 w 4659351"/>
              <a:gd name="connsiteY9" fmla="*/ 3228733 h 3562739"/>
              <a:gd name="connsiteX10" fmla="*/ 222671 w 4659351"/>
              <a:gd name="connsiteY10" fmla="*/ 3340069 h 3562739"/>
              <a:gd name="connsiteX11" fmla="*/ 445342 w 4659351"/>
              <a:gd name="connsiteY11" fmla="*/ 3340068 h 3562739"/>
              <a:gd name="connsiteX0" fmla="*/ 445342 w 4659351"/>
              <a:gd name="connsiteY0" fmla="*/ 3117397 h 3562739"/>
              <a:gd name="connsiteX1" fmla="*/ 445342 w 4659351"/>
              <a:gd name="connsiteY1" fmla="*/ 2596346 h 3562739"/>
              <a:gd name="connsiteX2" fmla="*/ 445342 w 4659351"/>
              <a:gd name="connsiteY2" fmla="*/ 2104243 h 3562739"/>
              <a:gd name="connsiteX3" fmla="*/ 445342 w 4659351"/>
              <a:gd name="connsiteY3" fmla="*/ 1583192 h 3562739"/>
              <a:gd name="connsiteX4" fmla="*/ 445342 w 4659351"/>
              <a:gd name="connsiteY4" fmla="*/ 975300 h 3562739"/>
              <a:gd name="connsiteX5" fmla="*/ 445342 w 4659351"/>
              <a:gd name="connsiteY5" fmla="*/ 222671 h 3562739"/>
              <a:gd name="connsiteX6" fmla="*/ 668013 w 4659351"/>
              <a:gd name="connsiteY6" fmla="*/ 0 h 3562739"/>
              <a:gd name="connsiteX7" fmla="*/ 1131021 w 4659351"/>
              <a:gd name="connsiteY7" fmla="*/ 0 h 3562739"/>
              <a:gd name="connsiteX8" fmla="*/ 1631715 w 4659351"/>
              <a:gd name="connsiteY8" fmla="*/ 0 h 3562739"/>
              <a:gd name="connsiteX9" fmla="*/ 2170096 w 4659351"/>
              <a:gd name="connsiteY9" fmla="*/ 0 h 3562739"/>
              <a:gd name="connsiteX10" fmla="*/ 2595417 w 4659351"/>
              <a:gd name="connsiteY10" fmla="*/ 0 h 3562739"/>
              <a:gd name="connsiteX11" fmla="*/ 3020738 w 4659351"/>
              <a:gd name="connsiteY11" fmla="*/ 0 h 3562739"/>
              <a:gd name="connsiteX12" fmla="*/ 3559119 w 4659351"/>
              <a:gd name="connsiteY12" fmla="*/ 0 h 3562739"/>
              <a:gd name="connsiteX13" fmla="*/ 4436680 w 4659351"/>
              <a:gd name="connsiteY13" fmla="*/ 0 h 3562739"/>
              <a:gd name="connsiteX14" fmla="*/ 4659351 w 4659351"/>
              <a:gd name="connsiteY14" fmla="*/ 222671 h 3562739"/>
              <a:gd name="connsiteX15" fmla="*/ 4436680 w 4659351"/>
              <a:gd name="connsiteY15" fmla="*/ 445342 h 3562739"/>
              <a:gd name="connsiteX16" fmla="*/ 4214009 w 4659351"/>
              <a:gd name="connsiteY16" fmla="*/ 445342 h 3562739"/>
              <a:gd name="connsiteX17" fmla="*/ 4214009 w 4659351"/>
              <a:gd name="connsiteY17" fmla="*/ 1024287 h 3562739"/>
              <a:gd name="connsiteX18" fmla="*/ 4214009 w 4659351"/>
              <a:gd name="connsiteY18" fmla="*/ 1545338 h 3562739"/>
              <a:gd name="connsiteX19" fmla="*/ 4214009 w 4659351"/>
              <a:gd name="connsiteY19" fmla="*/ 2182178 h 3562739"/>
              <a:gd name="connsiteX20" fmla="*/ 4214009 w 4659351"/>
              <a:gd name="connsiteY20" fmla="*/ 2790070 h 3562739"/>
              <a:gd name="connsiteX21" fmla="*/ 4214009 w 4659351"/>
              <a:gd name="connsiteY21" fmla="*/ 3340068 h 3562739"/>
              <a:gd name="connsiteX22" fmla="*/ 3991338 w 4659351"/>
              <a:gd name="connsiteY22" fmla="*/ 3562739 h 3562739"/>
              <a:gd name="connsiteX23" fmla="*/ 3377584 w 4659351"/>
              <a:gd name="connsiteY23" fmla="*/ 3562739 h 3562739"/>
              <a:gd name="connsiteX24" fmla="*/ 2763829 w 4659351"/>
              <a:gd name="connsiteY24" fmla="*/ 3562739 h 3562739"/>
              <a:gd name="connsiteX25" fmla="*/ 2187762 w 4659351"/>
              <a:gd name="connsiteY25" fmla="*/ 3562739 h 3562739"/>
              <a:gd name="connsiteX26" fmla="*/ 1611694 w 4659351"/>
              <a:gd name="connsiteY26" fmla="*/ 3562739 h 3562739"/>
              <a:gd name="connsiteX27" fmla="*/ 1035626 w 4659351"/>
              <a:gd name="connsiteY27" fmla="*/ 3562739 h 3562739"/>
              <a:gd name="connsiteX28" fmla="*/ 222671 w 4659351"/>
              <a:gd name="connsiteY28" fmla="*/ 3562739 h 3562739"/>
              <a:gd name="connsiteX29" fmla="*/ 0 w 4659351"/>
              <a:gd name="connsiteY29" fmla="*/ 3340068 h 3562739"/>
              <a:gd name="connsiteX30" fmla="*/ 222671 w 4659351"/>
              <a:gd name="connsiteY30" fmla="*/ 3117397 h 3562739"/>
              <a:gd name="connsiteX31" fmla="*/ 445342 w 4659351"/>
              <a:gd name="connsiteY31" fmla="*/ 3117397 h 3562739"/>
              <a:gd name="connsiteX32" fmla="*/ 668014 w 4659351"/>
              <a:gd name="connsiteY32" fmla="*/ 0 h 3562739"/>
              <a:gd name="connsiteX33" fmla="*/ 890685 w 4659351"/>
              <a:gd name="connsiteY33" fmla="*/ 222671 h 3562739"/>
              <a:gd name="connsiteX34" fmla="*/ 668014 w 4659351"/>
              <a:gd name="connsiteY34" fmla="*/ 445342 h 3562739"/>
              <a:gd name="connsiteX35" fmla="*/ 556678 w 4659351"/>
              <a:gd name="connsiteY35" fmla="*/ 334006 h 3562739"/>
              <a:gd name="connsiteX36" fmla="*/ 668014 w 4659351"/>
              <a:gd name="connsiteY36" fmla="*/ 222670 h 3562739"/>
              <a:gd name="connsiteX37" fmla="*/ 890685 w 4659351"/>
              <a:gd name="connsiteY37" fmla="*/ 222671 h 3562739"/>
              <a:gd name="connsiteX38" fmla="*/ 4214009 w 4659351"/>
              <a:gd name="connsiteY38" fmla="*/ 445342 h 3562739"/>
              <a:gd name="connsiteX39" fmla="*/ 3552090 w 4659351"/>
              <a:gd name="connsiteY39" fmla="*/ 445342 h 3562739"/>
              <a:gd name="connsiteX40" fmla="*/ 2925631 w 4659351"/>
              <a:gd name="connsiteY40" fmla="*/ 445342 h 3562739"/>
              <a:gd name="connsiteX41" fmla="*/ 2334632 w 4659351"/>
              <a:gd name="connsiteY41" fmla="*/ 445342 h 3562739"/>
              <a:gd name="connsiteX42" fmla="*/ 1814552 w 4659351"/>
              <a:gd name="connsiteY42" fmla="*/ 445342 h 3562739"/>
              <a:gd name="connsiteX43" fmla="*/ 1329933 w 4659351"/>
              <a:gd name="connsiteY43" fmla="*/ 445342 h 3562739"/>
              <a:gd name="connsiteX44" fmla="*/ 668014 w 4659351"/>
              <a:gd name="connsiteY44" fmla="*/ 445342 h 3562739"/>
              <a:gd name="connsiteX45" fmla="*/ 222671 w 4659351"/>
              <a:gd name="connsiteY45" fmla="*/ 3117397 h 3562739"/>
              <a:gd name="connsiteX46" fmla="*/ 334007 w 4659351"/>
              <a:gd name="connsiteY46" fmla="*/ 3228733 h 3562739"/>
              <a:gd name="connsiteX47" fmla="*/ 222671 w 4659351"/>
              <a:gd name="connsiteY47" fmla="*/ 3340069 h 3562739"/>
              <a:gd name="connsiteX48" fmla="*/ 445342 w 4659351"/>
              <a:gd name="connsiteY48" fmla="*/ 3340068 h 3562739"/>
              <a:gd name="connsiteX49" fmla="*/ 222671 w 4659351"/>
              <a:gd name="connsiteY49" fmla="*/ 3562739 h 3562739"/>
              <a:gd name="connsiteX50" fmla="*/ 445342 w 4659351"/>
              <a:gd name="connsiteY50" fmla="*/ 3340068 h 3562739"/>
              <a:gd name="connsiteX51" fmla="*/ 445342 w 4659351"/>
              <a:gd name="connsiteY51" fmla="*/ 3117397 h 356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59351" h="3562739" stroke="0" extrusionOk="0">
                <a:moveTo>
                  <a:pt x="222671" y="3562739"/>
                </a:moveTo>
                <a:cubicBezTo>
                  <a:pt x="349048" y="3564578"/>
                  <a:pt x="441887" y="3459574"/>
                  <a:pt x="445342" y="3340068"/>
                </a:cubicBezTo>
                <a:cubicBezTo>
                  <a:pt x="390619" y="3352048"/>
                  <a:pt x="276560" y="3336461"/>
                  <a:pt x="222671" y="3340068"/>
                </a:cubicBezTo>
                <a:cubicBezTo>
                  <a:pt x="280829" y="3340890"/>
                  <a:pt x="341822" y="3286365"/>
                  <a:pt x="334007" y="3228732"/>
                </a:cubicBezTo>
                <a:cubicBezTo>
                  <a:pt x="324226" y="3171793"/>
                  <a:pt x="284862" y="3104782"/>
                  <a:pt x="222671" y="3117396"/>
                </a:cubicBezTo>
                <a:cubicBezTo>
                  <a:pt x="312668" y="3112299"/>
                  <a:pt x="368973" y="3133268"/>
                  <a:pt x="445342" y="3117397"/>
                </a:cubicBezTo>
                <a:cubicBezTo>
                  <a:pt x="379320" y="2889499"/>
                  <a:pt x="449065" y="2676380"/>
                  <a:pt x="445342" y="2509505"/>
                </a:cubicBezTo>
                <a:cubicBezTo>
                  <a:pt x="441619" y="2342630"/>
                  <a:pt x="454582" y="2145584"/>
                  <a:pt x="445342" y="1872665"/>
                </a:cubicBezTo>
                <a:cubicBezTo>
                  <a:pt x="436102" y="1599746"/>
                  <a:pt x="508557" y="1552436"/>
                  <a:pt x="445342" y="1293720"/>
                </a:cubicBezTo>
                <a:cubicBezTo>
                  <a:pt x="382127" y="1035004"/>
                  <a:pt x="481804" y="752429"/>
                  <a:pt x="445342" y="222671"/>
                </a:cubicBezTo>
                <a:cubicBezTo>
                  <a:pt x="440748" y="91429"/>
                  <a:pt x="540074" y="5986"/>
                  <a:pt x="668013" y="0"/>
                </a:cubicBezTo>
                <a:cubicBezTo>
                  <a:pt x="792511" y="-64674"/>
                  <a:pt x="992712" y="21993"/>
                  <a:pt x="1281767" y="0"/>
                </a:cubicBezTo>
                <a:cubicBezTo>
                  <a:pt x="1570822" y="-21993"/>
                  <a:pt x="1673329" y="35982"/>
                  <a:pt x="1857835" y="0"/>
                </a:cubicBezTo>
                <a:cubicBezTo>
                  <a:pt x="2042341" y="-35982"/>
                  <a:pt x="2212204" y="37651"/>
                  <a:pt x="2471589" y="0"/>
                </a:cubicBezTo>
                <a:cubicBezTo>
                  <a:pt x="2730974" y="-37651"/>
                  <a:pt x="2812166" y="21426"/>
                  <a:pt x="3047657" y="0"/>
                </a:cubicBezTo>
                <a:cubicBezTo>
                  <a:pt x="3283148" y="-21426"/>
                  <a:pt x="3315968" y="42362"/>
                  <a:pt x="3472978" y="0"/>
                </a:cubicBezTo>
                <a:cubicBezTo>
                  <a:pt x="3629988" y="-42362"/>
                  <a:pt x="3685861" y="17576"/>
                  <a:pt x="3898299" y="0"/>
                </a:cubicBezTo>
                <a:cubicBezTo>
                  <a:pt x="4110737" y="-17576"/>
                  <a:pt x="4223129" y="39663"/>
                  <a:pt x="4436680" y="0"/>
                </a:cubicBezTo>
                <a:cubicBezTo>
                  <a:pt x="4590179" y="11106"/>
                  <a:pt x="4628853" y="107189"/>
                  <a:pt x="4659351" y="222671"/>
                </a:cubicBezTo>
                <a:cubicBezTo>
                  <a:pt x="4656735" y="347151"/>
                  <a:pt x="4542466" y="470617"/>
                  <a:pt x="4436680" y="445342"/>
                </a:cubicBezTo>
                <a:cubicBezTo>
                  <a:pt x="4355853" y="463166"/>
                  <a:pt x="4289193" y="419732"/>
                  <a:pt x="4214009" y="445342"/>
                </a:cubicBezTo>
                <a:cubicBezTo>
                  <a:pt x="4225402" y="719909"/>
                  <a:pt x="4211371" y="867054"/>
                  <a:pt x="4214009" y="995340"/>
                </a:cubicBezTo>
                <a:cubicBezTo>
                  <a:pt x="4216647" y="1123626"/>
                  <a:pt x="4208876" y="1465981"/>
                  <a:pt x="4214009" y="1632180"/>
                </a:cubicBezTo>
                <a:cubicBezTo>
                  <a:pt x="4219142" y="1798379"/>
                  <a:pt x="4138497" y="2065283"/>
                  <a:pt x="4214009" y="2269019"/>
                </a:cubicBezTo>
                <a:cubicBezTo>
                  <a:pt x="4289521" y="2472755"/>
                  <a:pt x="4155256" y="2552014"/>
                  <a:pt x="4214009" y="2819017"/>
                </a:cubicBezTo>
                <a:cubicBezTo>
                  <a:pt x="4272762" y="3086020"/>
                  <a:pt x="4183107" y="3187782"/>
                  <a:pt x="4214009" y="3340068"/>
                </a:cubicBezTo>
                <a:cubicBezTo>
                  <a:pt x="4234540" y="3441604"/>
                  <a:pt x="4129459" y="3593741"/>
                  <a:pt x="3991338" y="3562739"/>
                </a:cubicBezTo>
                <a:cubicBezTo>
                  <a:pt x="3881391" y="3563250"/>
                  <a:pt x="3739236" y="3538603"/>
                  <a:pt x="3566017" y="3562739"/>
                </a:cubicBezTo>
                <a:cubicBezTo>
                  <a:pt x="3392798" y="3586875"/>
                  <a:pt x="3285246" y="3545698"/>
                  <a:pt x="3140696" y="3562739"/>
                </a:cubicBezTo>
                <a:cubicBezTo>
                  <a:pt x="2996146" y="3579780"/>
                  <a:pt x="2911137" y="3513084"/>
                  <a:pt x="2715375" y="3562739"/>
                </a:cubicBezTo>
                <a:cubicBezTo>
                  <a:pt x="2519613" y="3612394"/>
                  <a:pt x="2382990" y="3533949"/>
                  <a:pt x="2101621" y="3562739"/>
                </a:cubicBezTo>
                <a:cubicBezTo>
                  <a:pt x="1820252" y="3591529"/>
                  <a:pt x="1794024" y="3528737"/>
                  <a:pt x="1638613" y="3562739"/>
                </a:cubicBezTo>
                <a:cubicBezTo>
                  <a:pt x="1483202" y="3596741"/>
                  <a:pt x="1285413" y="3538055"/>
                  <a:pt x="1137919" y="3562739"/>
                </a:cubicBezTo>
                <a:cubicBezTo>
                  <a:pt x="990425" y="3587423"/>
                  <a:pt x="644835" y="3453658"/>
                  <a:pt x="222671" y="3562739"/>
                </a:cubicBezTo>
                <a:close/>
                <a:moveTo>
                  <a:pt x="890685" y="222671"/>
                </a:moveTo>
                <a:cubicBezTo>
                  <a:pt x="878897" y="374346"/>
                  <a:pt x="796551" y="456161"/>
                  <a:pt x="668014" y="445342"/>
                </a:cubicBezTo>
                <a:cubicBezTo>
                  <a:pt x="617969" y="451162"/>
                  <a:pt x="544368" y="404870"/>
                  <a:pt x="556678" y="334006"/>
                </a:cubicBezTo>
                <a:cubicBezTo>
                  <a:pt x="555127" y="255066"/>
                  <a:pt x="607799" y="216098"/>
                  <a:pt x="668014" y="222670"/>
                </a:cubicBezTo>
                <a:cubicBezTo>
                  <a:pt x="727524" y="216416"/>
                  <a:pt x="782210" y="230175"/>
                  <a:pt x="890685" y="222671"/>
                </a:cubicBezTo>
                <a:close/>
              </a:path>
              <a:path w="4659351" h="3562739" fill="darkenLess" stroke="0" extrusionOk="0">
                <a:moveTo>
                  <a:pt x="890685" y="222671"/>
                </a:moveTo>
                <a:cubicBezTo>
                  <a:pt x="905430" y="353092"/>
                  <a:pt x="757597" y="439260"/>
                  <a:pt x="668014" y="445342"/>
                </a:cubicBezTo>
                <a:cubicBezTo>
                  <a:pt x="607998" y="445876"/>
                  <a:pt x="561961" y="379126"/>
                  <a:pt x="556678" y="334006"/>
                </a:cubicBezTo>
                <a:cubicBezTo>
                  <a:pt x="549677" y="261757"/>
                  <a:pt x="612676" y="218271"/>
                  <a:pt x="668014" y="222670"/>
                </a:cubicBezTo>
                <a:cubicBezTo>
                  <a:pt x="722403" y="219075"/>
                  <a:pt x="818679" y="230028"/>
                  <a:pt x="890685" y="222671"/>
                </a:cubicBezTo>
                <a:close/>
                <a:moveTo>
                  <a:pt x="445342" y="3340068"/>
                </a:moveTo>
                <a:cubicBezTo>
                  <a:pt x="434680" y="3455829"/>
                  <a:pt x="333732" y="3565700"/>
                  <a:pt x="222671" y="3562739"/>
                </a:cubicBezTo>
                <a:cubicBezTo>
                  <a:pt x="101412" y="3543936"/>
                  <a:pt x="26494" y="3459744"/>
                  <a:pt x="0" y="3340068"/>
                </a:cubicBezTo>
                <a:cubicBezTo>
                  <a:pt x="25344" y="3210261"/>
                  <a:pt x="72402" y="3119787"/>
                  <a:pt x="222671" y="3117397"/>
                </a:cubicBezTo>
                <a:cubicBezTo>
                  <a:pt x="293186" y="3120522"/>
                  <a:pt x="341413" y="3183461"/>
                  <a:pt x="334007" y="3228733"/>
                </a:cubicBezTo>
                <a:cubicBezTo>
                  <a:pt x="332323" y="3301249"/>
                  <a:pt x="288265" y="3349302"/>
                  <a:pt x="222671" y="3340069"/>
                </a:cubicBezTo>
                <a:cubicBezTo>
                  <a:pt x="286566" y="3314494"/>
                  <a:pt x="399165" y="3349339"/>
                  <a:pt x="445342" y="3340068"/>
                </a:cubicBezTo>
                <a:close/>
              </a:path>
              <a:path w="4659351" h="3562739" fill="none" extrusionOk="0">
                <a:moveTo>
                  <a:pt x="445342" y="3117397"/>
                </a:moveTo>
                <a:cubicBezTo>
                  <a:pt x="424472" y="2901048"/>
                  <a:pt x="487280" y="2738757"/>
                  <a:pt x="445342" y="2596346"/>
                </a:cubicBezTo>
                <a:cubicBezTo>
                  <a:pt x="403404" y="2453935"/>
                  <a:pt x="483600" y="2340203"/>
                  <a:pt x="445342" y="2104243"/>
                </a:cubicBezTo>
                <a:cubicBezTo>
                  <a:pt x="407084" y="1868283"/>
                  <a:pt x="467076" y="1806321"/>
                  <a:pt x="445342" y="1583192"/>
                </a:cubicBezTo>
                <a:cubicBezTo>
                  <a:pt x="423608" y="1360063"/>
                  <a:pt x="500931" y="1198131"/>
                  <a:pt x="445342" y="975300"/>
                </a:cubicBezTo>
                <a:cubicBezTo>
                  <a:pt x="389753" y="752469"/>
                  <a:pt x="456779" y="407694"/>
                  <a:pt x="445342" y="222671"/>
                </a:cubicBezTo>
                <a:cubicBezTo>
                  <a:pt x="459942" y="112089"/>
                  <a:pt x="548523" y="-3085"/>
                  <a:pt x="668013" y="0"/>
                </a:cubicBezTo>
                <a:cubicBezTo>
                  <a:pt x="880072" y="-53873"/>
                  <a:pt x="1038213" y="43596"/>
                  <a:pt x="1131021" y="0"/>
                </a:cubicBezTo>
                <a:cubicBezTo>
                  <a:pt x="1223829" y="-43596"/>
                  <a:pt x="1423004" y="21551"/>
                  <a:pt x="1631715" y="0"/>
                </a:cubicBezTo>
                <a:cubicBezTo>
                  <a:pt x="1840426" y="-21551"/>
                  <a:pt x="1907858" y="29951"/>
                  <a:pt x="2170096" y="0"/>
                </a:cubicBezTo>
                <a:cubicBezTo>
                  <a:pt x="2432334" y="-29951"/>
                  <a:pt x="2504216" y="11153"/>
                  <a:pt x="2595417" y="0"/>
                </a:cubicBezTo>
                <a:cubicBezTo>
                  <a:pt x="2686618" y="-11153"/>
                  <a:pt x="2871150" y="11759"/>
                  <a:pt x="3020738" y="0"/>
                </a:cubicBezTo>
                <a:cubicBezTo>
                  <a:pt x="3170326" y="-11759"/>
                  <a:pt x="3397186" y="27974"/>
                  <a:pt x="3559119" y="0"/>
                </a:cubicBezTo>
                <a:cubicBezTo>
                  <a:pt x="3721052" y="-27974"/>
                  <a:pt x="4089228" y="16199"/>
                  <a:pt x="4436680" y="0"/>
                </a:cubicBezTo>
                <a:cubicBezTo>
                  <a:pt x="4546996" y="32161"/>
                  <a:pt x="4687755" y="112248"/>
                  <a:pt x="4659351" y="222671"/>
                </a:cubicBezTo>
                <a:cubicBezTo>
                  <a:pt x="4649964" y="330375"/>
                  <a:pt x="4564038" y="455991"/>
                  <a:pt x="4436680" y="445342"/>
                </a:cubicBezTo>
                <a:cubicBezTo>
                  <a:pt x="4374722" y="456996"/>
                  <a:pt x="4319889" y="438327"/>
                  <a:pt x="4214009" y="445342"/>
                </a:cubicBezTo>
                <a:cubicBezTo>
                  <a:pt x="4253405" y="681340"/>
                  <a:pt x="4172061" y="837508"/>
                  <a:pt x="4214009" y="1024287"/>
                </a:cubicBezTo>
                <a:cubicBezTo>
                  <a:pt x="4255957" y="1211066"/>
                  <a:pt x="4170681" y="1321941"/>
                  <a:pt x="4214009" y="1545338"/>
                </a:cubicBezTo>
                <a:cubicBezTo>
                  <a:pt x="4257337" y="1768735"/>
                  <a:pt x="4170511" y="1999186"/>
                  <a:pt x="4214009" y="2182178"/>
                </a:cubicBezTo>
                <a:cubicBezTo>
                  <a:pt x="4257507" y="2365170"/>
                  <a:pt x="4145568" y="2594998"/>
                  <a:pt x="4214009" y="2790070"/>
                </a:cubicBezTo>
                <a:cubicBezTo>
                  <a:pt x="4282450" y="2985142"/>
                  <a:pt x="4186419" y="3183500"/>
                  <a:pt x="4214009" y="3340068"/>
                </a:cubicBezTo>
                <a:cubicBezTo>
                  <a:pt x="4208979" y="3475714"/>
                  <a:pt x="4113913" y="3553150"/>
                  <a:pt x="3991338" y="3562739"/>
                </a:cubicBezTo>
                <a:cubicBezTo>
                  <a:pt x="3762059" y="3576076"/>
                  <a:pt x="3594104" y="3496829"/>
                  <a:pt x="3377584" y="3562739"/>
                </a:cubicBezTo>
                <a:cubicBezTo>
                  <a:pt x="3161064" y="3628649"/>
                  <a:pt x="2887637" y="3533355"/>
                  <a:pt x="2763829" y="3562739"/>
                </a:cubicBezTo>
                <a:cubicBezTo>
                  <a:pt x="2640021" y="3592123"/>
                  <a:pt x="2322664" y="3559376"/>
                  <a:pt x="2187762" y="3562739"/>
                </a:cubicBezTo>
                <a:cubicBezTo>
                  <a:pt x="2052860" y="3566102"/>
                  <a:pt x="1813090" y="3510306"/>
                  <a:pt x="1611694" y="3562739"/>
                </a:cubicBezTo>
                <a:cubicBezTo>
                  <a:pt x="1410298" y="3615172"/>
                  <a:pt x="1200629" y="3525878"/>
                  <a:pt x="1035626" y="3562739"/>
                </a:cubicBezTo>
                <a:cubicBezTo>
                  <a:pt x="870623" y="3599600"/>
                  <a:pt x="412426" y="3548111"/>
                  <a:pt x="222671" y="3562739"/>
                </a:cubicBezTo>
                <a:cubicBezTo>
                  <a:pt x="95115" y="3583723"/>
                  <a:pt x="10315" y="3493200"/>
                  <a:pt x="0" y="3340068"/>
                </a:cubicBezTo>
                <a:cubicBezTo>
                  <a:pt x="-32563" y="3207542"/>
                  <a:pt x="89190" y="3152743"/>
                  <a:pt x="222671" y="3117397"/>
                </a:cubicBezTo>
                <a:cubicBezTo>
                  <a:pt x="315168" y="3106885"/>
                  <a:pt x="397951" y="3133176"/>
                  <a:pt x="445342" y="3117397"/>
                </a:cubicBezTo>
                <a:close/>
                <a:moveTo>
                  <a:pt x="668014" y="0"/>
                </a:moveTo>
                <a:cubicBezTo>
                  <a:pt x="785515" y="-30488"/>
                  <a:pt x="877588" y="85423"/>
                  <a:pt x="890685" y="222671"/>
                </a:cubicBezTo>
                <a:cubicBezTo>
                  <a:pt x="895095" y="317815"/>
                  <a:pt x="805767" y="449192"/>
                  <a:pt x="668014" y="445342"/>
                </a:cubicBezTo>
                <a:cubicBezTo>
                  <a:pt x="602504" y="445097"/>
                  <a:pt x="554321" y="398977"/>
                  <a:pt x="556678" y="334006"/>
                </a:cubicBezTo>
                <a:cubicBezTo>
                  <a:pt x="553084" y="272237"/>
                  <a:pt x="615130" y="208941"/>
                  <a:pt x="668014" y="222670"/>
                </a:cubicBezTo>
                <a:cubicBezTo>
                  <a:pt x="713863" y="213522"/>
                  <a:pt x="795497" y="224097"/>
                  <a:pt x="890685" y="222671"/>
                </a:cubicBezTo>
                <a:moveTo>
                  <a:pt x="4214009" y="445342"/>
                </a:moveTo>
                <a:cubicBezTo>
                  <a:pt x="4019967" y="521336"/>
                  <a:pt x="3782728" y="411170"/>
                  <a:pt x="3552090" y="445342"/>
                </a:cubicBezTo>
                <a:cubicBezTo>
                  <a:pt x="3321452" y="479514"/>
                  <a:pt x="3226975" y="404421"/>
                  <a:pt x="2925631" y="445342"/>
                </a:cubicBezTo>
                <a:cubicBezTo>
                  <a:pt x="2624287" y="486263"/>
                  <a:pt x="2485635" y="397074"/>
                  <a:pt x="2334632" y="445342"/>
                </a:cubicBezTo>
                <a:cubicBezTo>
                  <a:pt x="2183629" y="493610"/>
                  <a:pt x="2013572" y="430777"/>
                  <a:pt x="1814552" y="445342"/>
                </a:cubicBezTo>
                <a:cubicBezTo>
                  <a:pt x="1615532" y="459907"/>
                  <a:pt x="1439360" y="405961"/>
                  <a:pt x="1329933" y="445342"/>
                </a:cubicBezTo>
                <a:cubicBezTo>
                  <a:pt x="1220506" y="484723"/>
                  <a:pt x="849858" y="442862"/>
                  <a:pt x="668014" y="445342"/>
                </a:cubicBezTo>
                <a:moveTo>
                  <a:pt x="222671" y="3117397"/>
                </a:moveTo>
                <a:cubicBezTo>
                  <a:pt x="276084" y="3111333"/>
                  <a:pt x="336243" y="3172170"/>
                  <a:pt x="334007" y="3228733"/>
                </a:cubicBezTo>
                <a:cubicBezTo>
                  <a:pt x="334399" y="3287542"/>
                  <a:pt x="286627" y="3330844"/>
                  <a:pt x="222671" y="3340069"/>
                </a:cubicBezTo>
                <a:cubicBezTo>
                  <a:pt x="289051" y="3318908"/>
                  <a:pt x="380503" y="3349467"/>
                  <a:pt x="445342" y="3340068"/>
                </a:cubicBezTo>
                <a:moveTo>
                  <a:pt x="222671" y="3562739"/>
                </a:moveTo>
                <a:cubicBezTo>
                  <a:pt x="347741" y="3571401"/>
                  <a:pt x="448145" y="3487527"/>
                  <a:pt x="445342" y="3340068"/>
                </a:cubicBezTo>
                <a:cubicBezTo>
                  <a:pt x="435793" y="3274703"/>
                  <a:pt x="454232" y="3169471"/>
                  <a:pt x="445342" y="3117397"/>
                </a:cubicBezTo>
              </a:path>
            </a:pathLst>
          </a:custGeom>
          <a:noFill/>
          <a:ln>
            <a:extLst>
              <a:ext uri="{C807C97D-BFC1-408E-A445-0C87EB9F89A2}">
                <ask:lineSketchStyleProps xmlns:ask="http://schemas.microsoft.com/office/drawing/2018/sketchyshapes" sd="373999411">
                  <a:prstGeom prst="verticalScroll">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 name="TextBox 4">
            <a:extLst>
              <a:ext uri="{FF2B5EF4-FFF2-40B4-BE49-F238E27FC236}">
                <a16:creationId xmlns:a16="http://schemas.microsoft.com/office/drawing/2014/main" id="{47A33B53-CB8E-B1B4-141F-7EA716C2970A}"/>
              </a:ext>
            </a:extLst>
          </p:cNvPr>
          <p:cNvSpPr txBox="1"/>
          <p:nvPr/>
        </p:nvSpPr>
        <p:spPr>
          <a:xfrm>
            <a:off x="1287087" y="2363402"/>
            <a:ext cx="3817539" cy="2492990"/>
          </a:xfrm>
          <a:prstGeom prst="rect">
            <a:avLst/>
          </a:prstGeom>
          <a:noFill/>
        </p:spPr>
        <p:txBody>
          <a:bodyPr wrap="square" rtlCol="0">
            <a:spAutoFit/>
          </a:bodyPr>
          <a:lstStyle/>
          <a:p>
            <a:r>
              <a:rPr lang="en-US" sz="1200" dirty="0">
                <a:solidFill>
                  <a:srgbClr val="00B050"/>
                </a:solidFill>
                <a:latin typeface="Menlo" panose="020B0609030804020204" pitchFamily="49" charset="0"/>
                <a:ea typeface="Menlo" panose="020B0609030804020204" pitchFamily="49" charset="0"/>
                <a:cs typeface="Menlo" panose="020B0609030804020204" pitchFamily="49" charset="0"/>
              </a:rPr>
              <a:t>contract</a:t>
            </a:r>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75000"/>
                  </a:schemeClr>
                </a:solidFill>
                <a:latin typeface="Menlo" panose="020B0609030804020204" pitchFamily="49" charset="0"/>
                <a:ea typeface="Menlo" panose="020B0609030804020204" pitchFamily="49" charset="0"/>
                <a:cs typeface="Menlo" panose="020B0609030804020204" pitchFamily="49" charset="0"/>
              </a:rPr>
              <a:t>MEV</a:t>
            </a:r>
            <a:r>
              <a:rPr lang="en-US" sz="1200" dirty="0">
                <a:latin typeface="Menlo" panose="020B0609030804020204" pitchFamily="49" charset="0"/>
                <a:ea typeface="Menlo" panose="020B0609030804020204" pitchFamily="49" charset="0"/>
                <a:cs typeface="Menlo" panose="020B0609030804020204" pitchFamily="49" charset="0"/>
              </a:rPr>
              <a:t> {</a:t>
            </a:r>
          </a:p>
          <a:p>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f</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unction </a:t>
            </a:r>
            <a:r>
              <a:rPr lang="en-CN" sz="1200" dirty="0">
                <a:solidFill>
                  <a:srgbClr val="7030A0"/>
                </a:solidFill>
                <a:latin typeface="Menlo" panose="020B0609030804020204" pitchFamily="49" charset="0"/>
                <a:ea typeface="Menlo" panose="020B0609030804020204" pitchFamily="49" charset="0"/>
                <a:cs typeface="Menlo" panose="020B0609030804020204" pitchFamily="49" charset="0"/>
              </a:rPr>
              <a:t>arb</a:t>
            </a:r>
            <a:r>
              <a:rPr lang="en-CN" sz="1200" dirty="0">
                <a:latin typeface="Menlo" panose="020B0609030804020204" pitchFamily="49" charset="0"/>
                <a:ea typeface="Menlo" panose="020B0609030804020204" pitchFamily="49" charset="0"/>
                <a:cs typeface="Menlo" panose="020B0609030804020204" pitchFamily="49" charset="0"/>
              </a:rPr>
              <a:t>(</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x,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y)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public</a:t>
            </a:r>
            <a:r>
              <a:rPr lang="en-CN" sz="1200" dirty="0">
                <a:latin typeface="Menlo" panose="020B0609030804020204" pitchFamily="49" charset="0"/>
                <a:ea typeface="Menlo" panose="020B0609030804020204" pitchFamily="49" charset="0"/>
                <a:cs typeface="Menlo" panose="020B0609030804020204" pitchFamily="49" charset="0"/>
              </a:rPr>
              <a:t> {</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require</a:t>
            </a:r>
            <a:r>
              <a:rPr lang="en-CN" sz="1200" dirty="0">
                <a:latin typeface="Menlo" panose="020B0609030804020204" pitchFamily="49" charset="0"/>
                <a:ea typeface="Menlo" panose="020B0609030804020204" pitchFamily="49" charset="0"/>
                <a:cs typeface="Menlo" panose="020B0609030804020204" pitchFamily="49" charset="0"/>
              </a:rPr>
              <a:t>(</a:t>
            </a:r>
            <a:r>
              <a:rPr lang="en-CN" sz="1200" dirty="0">
                <a:solidFill>
                  <a:srgbClr val="00B050"/>
                </a:solidFill>
                <a:latin typeface="Menlo" panose="020B0609030804020204" pitchFamily="49" charset="0"/>
                <a:ea typeface="Menlo" panose="020B0609030804020204" pitchFamily="49" charset="0"/>
                <a:cs typeface="Menlo" panose="020B0609030804020204" pitchFamily="49" charset="0"/>
              </a:rPr>
              <a:t>msg.sender</a:t>
            </a:r>
            <a:r>
              <a:rPr lang="en-CN" sz="1200" dirty="0">
                <a:latin typeface="Menlo" panose="020B0609030804020204" pitchFamily="49" charset="0"/>
                <a:ea typeface="Menlo" panose="020B0609030804020204" pitchFamily="49" charset="0"/>
                <a:cs typeface="Menlo" panose="020B0609030804020204" pitchFamily="49" charset="0"/>
              </a:rPr>
              <a:t>==0x12..);</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swapETHtoUSDC(x);</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swapUSDCtoETH(y);</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a:t>
            </a:r>
            <a:r>
              <a:rPr lang="en-CN" sz="1200" dirty="0">
                <a:solidFill>
                  <a:srgbClr val="00B050"/>
                </a:solidFill>
                <a:latin typeface="Menlo" panose="020B0609030804020204" pitchFamily="49" charset="0"/>
                <a:ea typeface="Menlo" panose="020B0609030804020204" pitchFamily="49" charset="0"/>
                <a:cs typeface="Menlo" panose="020B0609030804020204" pitchFamily="49" charset="0"/>
              </a:rPr>
              <a:t>msg.sender</a:t>
            </a:r>
            <a:r>
              <a:rPr lang="en-CN" sz="1200" dirty="0">
                <a:latin typeface="Menlo" panose="020B0609030804020204" pitchFamily="49" charset="0"/>
                <a:ea typeface="Menlo" panose="020B0609030804020204" pitchFamily="49" charset="0"/>
                <a:cs typeface="Menlo" panose="020B0609030804020204" pitchFamily="49" charset="0"/>
              </a:rPr>
              <a:t>.transfer(profit);</a:t>
            </a:r>
          </a:p>
          <a:p>
            <a:r>
              <a:rPr lang="en-CN" sz="1200" dirty="0">
                <a:latin typeface="Menlo" panose="020B0609030804020204" pitchFamily="49" charset="0"/>
                <a:ea typeface="Menlo" panose="020B0609030804020204" pitchFamily="49" charset="0"/>
                <a:cs typeface="Menlo" panose="020B0609030804020204" pitchFamily="49" charset="0"/>
              </a:rPr>
              <a:t>  }</a:t>
            </a:r>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a:t>
            </a:r>
          </a:p>
        </p:txBody>
      </p:sp>
      <p:sp>
        <p:nvSpPr>
          <p:cNvPr id="6" name="Vertical Scroll 5">
            <a:extLst>
              <a:ext uri="{FF2B5EF4-FFF2-40B4-BE49-F238E27FC236}">
                <a16:creationId xmlns:a16="http://schemas.microsoft.com/office/drawing/2014/main" id="{DE2BFE8E-DAC9-4EF7-F0BD-D7BA3088A7A1}"/>
              </a:ext>
            </a:extLst>
          </p:cNvPr>
          <p:cNvSpPr/>
          <p:nvPr/>
        </p:nvSpPr>
        <p:spPr>
          <a:xfrm>
            <a:off x="7260793" y="1690688"/>
            <a:ext cx="4659351" cy="3562739"/>
          </a:xfrm>
          <a:custGeom>
            <a:avLst/>
            <a:gdLst>
              <a:gd name="connsiteX0" fmla="*/ 222671 w 4659351"/>
              <a:gd name="connsiteY0" fmla="*/ 3562739 h 3562739"/>
              <a:gd name="connsiteX1" fmla="*/ 445342 w 4659351"/>
              <a:gd name="connsiteY1" fmla="*/ 3340068 h 3562739"/>
              <a:gd name="connsiteX2" fmla="*/ 222671 w 4659351"/>
              <a:gd name="connsiteY2" fmla="*/ 3340068 h 3562739"/>
              <a:gd name="connsiteX3" fmla="*/ 334007 w 4659351"/>
              <a:gd name="connsiteY3" fmla="*/ 3228732 h 3562739"/>
              <a:gd name="connsiteX4" fmla="*/ 222671 w 4659351"/>
              <a:gd name="connsiteY4" fmla="*/ 3117396 h 3562739"/>
              <a:gd name="connsiteX5" fmla="*/ 445342 w 4659351"/>
              <a:gd name="connsiteY5" fmla="*/ 3117397 h 3562739"/>
              <a:gd name="connsiteX6" fmla="*/ 445342 w 4659351"/>
              <a:gd name="connsiteY6" fmla="*/ 2538452 h 3562739"/>
              <a:gd name="connsiteX7" fmla="*/ 445342 w 4659351"/>
              <a:gd name="connsiteY7" fmla="*/ 2017401 h 3562739"/>
              <a:gd name="connsiteX8" fmla="*/ 445342 w 4659351"/>
              <a:gd name="connsiteY8" fmla="*/ 1496350 h 3562739"/>
              <a:gd name="connsiteX9" fmla="*/ 445342 w 4659351"/>
              <a:gd name="connsiteY9" fmla="*/ 1004247 h 3562739"/>
              <a:gd name="connsiteX10" fmla="*/ 445342 w 4659351"/>
              <a:gd name="connsiteY10" fmla="*/ 222671 h 3562739"/>
              <a:gd name="connsiteX11" fmla="*/ 668013 w 4659351"/>
              <a:gd name="connsiteY11" fmla="*/ 0 h 3562739"/>
              <a:gd name="connsiteX12" fmla="*/ 1168707 w 4659351"/>
              <a:gd name="connsiteY12" fmla="*/ 0 h 3562739"/>
              <a:gd name="connsiteX13" fmla="*/ 1594028 w 4659351"/>
              <a:gd name="connsiteY13" fmla="*/ 0 h 3562739"/>
              <a:gd name="connsiteX14" fmla="*/ 2019349 w 4659351"/>
              <a:gd name="connsiteY14" fmla="*/ 0 h 3562739"/>
              <a:gd name="connsiteX15" fmla="*/ 2595417 w 4659351"/>
              <a:gd name="connsiteY15" fmla="*/ 0 h 3562739"/>
              <a:gd name="connsiteX16" fmla="*/ 3133798 w 4659351"/>
              <a:gd name="connsiteY16" fmla="*/ 0 h 3562739"/>
              <a:gd name="connsiteX17" fmla="*/ 3634492 w 4659351"/>
              <a:gd name="connsiteY17" fmla="*/ 0 h 3562739"/>
              <a:gd name="connsiteX18" fmla="*/ 4436680 w 4659351"/>
              <a:gd name="connsiteY18" fmla="*/ 0 h 3562739"/>
              <a:gd name="connsiteX19" fmla="*/ 4659351 w 4659351"/>
              <a:gd name="connsiteY19" fmla="*/ 222671 h 3562739"/>
              <a:gd name="connsiteX20" fmla="*/ 4436680 w 4659351"/>
              <a:gd name="connsiteY20" fmla="*/ 445342 h 3562739"/>
              <a:gd name="connsiteX21" fmla="*/ 4214009 w 4659351"/>
              <a:gd name="connsiteY21" fmla="*/ 445342 h 3562739"/>
              <a:gd name="connsiteX22" fmla="*/ 4214009 w 4659351"/>
              <a:gd name="connsiteY22" fmla="*/ 1082182 h 3562739"/>
              <a:gd name="connsiteX23" fmla="*/ 4214009 w 4659351"/>
              <a:gd name="connsiteY23" fmla="*/ 1603232 h 3562739"/>
              <a:gd name="connsiteX24" fmla="*/ 4214009 w 4659351"/>
              <a:gd name="connsiteY24" fmla="*/ 2240072 h 3562739"/>
              <a:gd name="connsiteX25" fmla="*/ 4214009 w 4659351"/>
              <a:gd name="connsiteY25" fmla="*/ 2732176 h 3562739"/>
              <a:gd name="connsiteX26" fmla="*/ 4214009 w 4659351"/>
              <a:gd name="connsiteY26" fmla="*/ 3340068 h 3562739"/>
              <a:gd name="connsiteX27" fmla="*/ 3991338 w 4659351"/>
              <a:gd name="connsiteY27" fmla="*/ 3562739 h 3562739"/>
              <a:gd name="connsiteX28" fmla="*/ 3566017 w 4659351"/>
              <a:gd name="connsiteY28" fmla="*/ 3562739 h 3562739"/>
              <a:gd name="connsiteX29" fmla="*/ 3140696 w 4659351"/>
              <a:gd name="connsiteY29" fmla="*/ 3562739 h 3562739"/>
              <a:gd name="connsiteX30" fmla="*/ 2602315 w 4659351"/>
              <a:gd name="connsiteY30" fmla="*/ 3562739 h 3562739"/>
              <a:gd name="connsiteX31" fmla="*/ 2101621 w 4659351"/>
              <a:gd name="connsiteY31" fmla="*/ 3562739 h 3562739"/>
              <a:gd name="connsiteX32" fmla="*/ 1600926 w 4659351"/>
              <a:gd name="connsiteY32" fmla="*/ 3562739 h 3562739"/>
              <a:gd name="connsiteX33" fmla="*/ 1175605 w 4659351"/>
              <a:gd name="connsiteY33" fmla="*/ 3562739 h 3562739"/>
              <a:gd name="connsiteX34" fmla="*/ 222671 w 4659351"/>
              <a:gd name="connsiteY34" fmla="*/ 3562739 h 3562739"/>
              <a:gd name="connsiteX35" fmla="*/ 890685 w 4659351"/>
              <a:gd name="connsiteY35" fmla="*/ 222671 h 3562739"/>
              <a:gd name="connsiteX36" fmla="*/ 668014 w 4659351"/>
              <a:gd name="connsiteY36" fmla="*/ 445342 h 3562739"/>
              <a:gd name="connsiteX37" fmla="*/ 556678 w 4659351"/>
              <a:gd name="connsiteY37" fmla="*/ 334006 h 3562739"/>
              <a:gd name="connsiteX38" fmla="*/ 668014 w 4659351"/>
              <a:gd name="connsiteY38" fmla="*/ 222670 h 3562739"/>
              <a:gd name="connsiteX39" fmla="*/ 890685 w 4659351"/>
              <a:gd name="connsiteY39" fmla="*/ 222671 h 3562739"/>
              <a:gd name="connsiteX0" fmla="*/ 890685 w 4659351"/>
              <a:gd name="connsiteY0" fmla="*/ 222671 h 3562739"/>
              <a:gd name="connsiteX1" fmla="*/ 668014 w 4659351"/>
              <a:gd name="connsiteY1" fmla="*/ 445342 h 3562739"/>
              <a:gd name="connsiteX2" fmla="*/ 556678 w 4659351"/>
              <a:gd name="connsiteY2" fmla="*/ 334006 h 3562739"/>
              <a:gd name="connsiteX3" fmla="*/ 668014 w 4659351"/>
              <a:gd name="connsiteY3" fmla="*/ 222670 h 3562739"/>
              <a:gd name="connsiteX4" fmla="*/ 890685 w 4659351"/>
              <a:gd name="connsiteY4" fmla="*/ 222671 h 3562739"/>
              <a:gd name="connsiteX5" fmla="*/ 445342 w 4659351"/>
              <a:gd name="connsiteY5" fmla="*/ 3340068 h 3562739"/>
              <a:gd name="connsiteX6" fmla="*/ 222671 w 4659351"/>
              <a:gd name="connsiteY6" fmla="*/ 3562739 h 3562739"/>
              <a:gd name="connsiteX7" fmla="*/ 0 w 4659351"/>
              <a:gd name="connsiteY7" fmla="*/ 3340068 h 3562739"/>
              <a:gd name="connsiteX8" fmla="*/ 222671 w 4659351"/>
              <a:gd name="connsiteY8" fmla="*/ 3117397 h 3562739"/>
              <a:gd name="connsiteX9" fmla="*/ 334007 w 4659351"/>
              <a:gd name="connsiteY9" fmla="*/ 3228733 h 3562739"/>
              <a:gd name="connsiteX10" fmla="*/ 222671 w 4659351"/>
              <a:gd name="connsiteY10" fmla="*/ 3340069 h 3562739"/>
              <a:gd name="connsiteX11" fmla="*/ 445342 w 4659351"/>
              <a:gd name="connsiteY11" fmla="*/ 3340068 h 3562739"/>
              <a:gd name="connsiteX0" fmla="*/ 445342 w 4659351"/>
              <a:gd name="connsiteY0" fmla="*/ 3117397 h 3562739"/>
              <a:gd name="connsiteX1" fmla="*/ 445342 w 4659351"/>
              <a:gd name="connsiteY1" fmla="*/ 2538452 h 3562739"/>
              <a:gd name="connsiteX2" fmla="*/ 445342 w 4659351"/>
              <a:gd name="connsiteY2" fmla="*/ 2017401 h 3562739"/>
              <a:gd name="connsiteX3" fmla="*/ 445342 w 4659351"/>
              <a:gd name="connsiteY3" fmla="*/ 1380561 h 3562739"/>
              <a:gd name="connsiteX4" fmla="*/ 445342 w 4659351"/>
              <a:gd name="connsiteY4" fmla="*/ 888458 h 3562739"/>
              <a:gd name="connsiteX5" fmla="*/ 445342 w 4659351"/>
              <a:gd name="connsiteY5" fmla="*/ 222671 h 3562739"/>
              <a:gd name="connsiteX6" fmla="*/ 668013 w 4659351"/>
              <a:gd name="connsiteY6" fmla="*/ 0 h 3562739"/>
              <a:gd name="connsiteX7" fmla="*/ 1131021 w 4659351"/>
              <a:gd name="connsiteY7" fmla="*/ 0 h 3562739"/>
              <a:gd name="connsiteX8" fmla="*/ 1669402 w 4659351"/>
              <a:gd name="connsiteY8" fmla="*/ 0 h 3562739"/>
              <a:gd name="connsiteX9" fmla="*/ 2245469 w 4659351"/>
              <a:gd name="connsiteY9" fmla="*/ 0 h 3562739"/>
              <a:gd name="connsiteX10" fmla="*/ 2821537 w 4659351"/>
              <a:gd name="connsiteY10" fmla="*/ 0 h 3562739"/>
              <a:gd name="connsiteX11" fmla="*/ 3359918 w 4659351"/>
              <a:gd name="connsiteY11" fmla="*/ 0 h 3562739"/>
              <a:gd name="connsiteX12" fmla="*/ 3785239 w 4659351"/>
              <a:gd name="connsiteY12" fmla="*/ 0 h 3562739"/>
              <a:gd name="connsiteX13" fmla="*/ 4436680 w 4659351"/>
              <a:gd name="connsiteY13" fmla="*/ 0 h 3562739"/>
              <a:gd name="connsiteX14" fmla="*/ 4659351 w 4659351"/>
              <a:gd name="connsiteY14" fmla="*/ 222671 h 3562739"/>
              <a:gd name="connsiteX15" fmla="*/ 4436680 w 4659351"/>
              <a:gd name="connsiteY15" fmla="*/ 445342 h 3562739"/>
              <a:gd name="connsiteX16" fmla="*/ 4214009 w 4659351"/>
              <a:gd name="connsiteY16" fmla="*/ 445342 h 3562739"/>
              <a:gd name="connsiteX17" fmla="*/ 4214009 w 4659351"/>
              <a:gd name="connsiteY17" fmla="*/ 1024287 h 3562739"/>
              <a:gd name="connsiteX18" fmla="*/ 4214009 w 4659351"/>
              <a:gd name="connsiteY18" fmla="*/ 1574285 h 3562739"/>
              <a:gd name="connsiteX19" fmla="*/ 4214009 w 4659351"/>
              <a:gd name="connsiteY19" fmla="*/ 2153230 h 3562739"/>
              <a:gd name="connsiteX20" fmla="*/ 4214009 w 4659351"/>
              <a:gd name="connsiteY20" fmla="*/ 2732176 h 3562739"/>
              <a:gd name="connsiteX21" fmla="*/ 4214009 w 4659351"/>
              <a:gd name="connsiteY21" fmla="*/ 3340068 h 3562739"/>
              <a:gd name="connsiteX22" fmla="*/ 3991338 w 4659351"/>
              <a:gd name="connsiteY22" fmla="*/ 3562739 h 3562739"/>
              <a:gd name="connsiteX23" fmla="*/ 3377584 w 4659351"/>
              <a:gd name="connsiteY23" fmla="*/ 3562739 h 3562739"/>
              <a:gd name="connsiteX24" fmla="*/ 2952263 w 4659351"/>
              <a:gd name="connsiteY24" fmla="*/ 3562739 h 3562739"/>
              <a:gd name="connsiteX25" fmla="*/ 2526942 w 4659351"/>
              <a:gd name="connsiteY25" fmla="*/ 3562739 h 3562739"/>
              <a:gd name="connsiteX26" fmla="*/ 2101621 w 4659351"/>
              <a:gd name="connsiteY26" fmla="*/ 3562739 h 3562739"/>
              <a:gd name="connsiteX27" fmla="*/ 1676300 w 4659351"/>
              <a:gd name="connsiteY27" fmla="*/ 3562739 h 3562739"/>
              <a:gd name="connsiteX28" fmla="*/ 1250979 w 4659351"/>
              <a:gd name="connsiteY28" fmla="*/ 3562739 h 3562739"/>
              <a:gd name="connsiteX29" fmla="*/ 222671 w 4659351"/>
              <a:gd name="connsiteY29" fmla="*/ 3562739 h 3562739"/>
              <a:gd name="connsiteX30" fmla="*/ 0 w 4659351"/>
              <a:gd name="connsiteY30" fmla="*/ 3340068 h 3562739"/>
              <a:gd name="connsiteX31" fmla="*/ 222671 w 4659351"/>
              <a:gd name="connsiteY31" fmla="*/ 3117397 h 3562739"/>
              <a:gd name="connsiteX32" fmla="*/ 445342 w 4659351"/>
              <a:gd name="connsiteY32" fmla="*/ 3117397 h 3562739"/>
              <a:gd name="connsiteX33" fmla="*/ 668014 w 4659351"/>
              <a:gd name="connsiteY33" fmla="*/ 0 h 3562739"/>
              <a:gd name="connsiteX34" fmla="*/ 890685 w 4659351"/>
              <a:gd name="connsiteY34" fmla="*/ 222671 h 3562739"/>
              <a:gd name="connsiteX35" fmla="*/ 668014 w 4659351"/>
              <a:gd name="connsiteY35" fmla="*/ 445342 h 3562739"/>
              <a:gd name="connsiteX36" fmla="*/ 556678 w 4659351"/>
              <a:gd name="connsiteY36" fmla="*/ 334006 h 3562739"/>
              <a:gd name="connsiteX37" fmla="*/ 668014 w 4659351"/>
              <a:gd name="connsiteY37" fmla="*/ 222670 h 3562739"/>
              <a:gd name="connsiteX38" fmla="*/ 890685 w 4659351"/>
              <a:gd name="connsiteY38" fmla="*/ 222671 h 3562739"/>
              <a:gd name="connsiteX39" fmla="*/ 4214009 w 4659351"/>
              <a:gd name="connsiteY39" fmla="*/ 445342 h 3562739"/>
              <a:gd name="connsiteX40" fmla="*/ 3658470 w 4659351"/>
              <a:gd name="connsiteY40" fmla="*/ 445342 h 3562739"/>
              <a:gd name="connsiteX41" fmla="*/ 3067471 w 4659351"/>
              <a:gd name="connsiteY41" fmla="*/ 445342 h 3562739"/>
              <a:gd name="connsiteX42" fmla="*/ 2582851 w 4659351"/>
              <a:gd name="connsiteY42" fmla="*/ 445342 h 3562739"/>
              <a:gd name="connsiteX43" fmla="*/ 2027312 w 4659351"/>
              <a:gd name="connsiteY43" fmla="*/ 445342 h 3562739"/>
              <a:gd name="connsiteX44" fmla="*/ 1365393 w 4659351"/>
              <a:gd name="connsiteY44" fmla="*/ 445342 h 3562739"/>
              <a:gd name="connsiteX45" fmla="*/ 668014 w 4659351"/>
              <a:gd name="connsiteY45" fmla="*/ 445342 h 3562739"/>
              <a:gd name="connsiteX46" fmla="*/ 222671 w 4659351"/>
              <a:gd name="connsiteY46" fmla="*/ 3117397 h 3562739"/>
              <a:gd name="connsiteX47" fmla="*/ 334007 w 4659351"/>
              <a:gd name="connsiteY47" fmla="*/ 3228733 h 3562739"/>
              <a:gd name="connsiteX48" fmla="*/ 222671 w 4659351"/>
              <a:gd name="connsiteY48" fmla="*/ 3340069 h 3562739"/>
              <a:gd name="connsiteX49" fmla="*/ 445342 w 4659351"/>
              <a:gd name="connsiteY49" fmla="*/ 3340068 h 3562739"/>
              <a:gd name="connsiteX50" fmla="*/ 222671 w 4659351"/>
              <a:gd name="connsiteY50" fmla="*/ 3562739 h 3562739"/>
              <a:gd name="connsiteX51" fmla="*/ 445342 w 4659351"/>
              <a:gd name="connsiteY51" fmla="*/ 3340068 h 3562739"/>
              <a:gd name="connsiteX52" fmla="*/ 445342 w 4659351"/>
              <a:gd name="connsiteY52" fmla="*/ 3117397 h 356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59351" h="3562739" stroke="0" extrusionOk="0">
                <a:moveTo>
                  <a:pt x="222671" y="3562739"/>
                </a:moveTo>
                <a:cubicBezTo>
                  <a:pt x="356898" y="3556071"/>
                  <a:pt x="449690" y="3459899"/>
                  <a:pt x="445342" y="3340068"/>
                </a:cubicBezTo>
                <a:cubicBezTo>
                  <a:pt x="370342" y="3349263"/>
                  <a:pt x="321583" y="3338841"/>
                  <a:pt x="222671" y="3340068"/>
                </a:cubicBezTo>
                <a:cubicBezTo>
                  <a:pt x="289834" y="3339996"/>
                  <a:pt x="332292" y="3280025"/>
                  <a:pt x="334007" y="3228732"/>
                </a:cubicBezTo>
                <a:cubicBezTo>
                  <a:pt x="349950" y="3166927"/>
                  <a:pt x="275872" y="3121066"/>
                  <a:pt x="222671" y="3117396"/>
                </a:cubicBezTo>
                <a:cubicBezTo>
                  <a:pt x="298473" y="3103536"/>
                  <a:pt x="385836" y="3132889"/>
                  <a:pt x="445342" y="3117397"/>
                </a:cubicBezTo>
                <a:cubicBezTo>
                  <a:pt x="419734" y="2912221"/>
                  <a:pt x="500894" y="2763015"/>
                  <a:pt x="445342" y="2538452"/>
                </a:cubicBezTo>
                <a:cubicBezTo>
                  <a:pt x="389790" y="2313890"/>
                  <a:pt x="449772" y="2167440"/>
                  <a:pt x="445342" y="2017401"/>
                </a:cubicBezTo>
                <a:cubicBezTo>
                  <a:pt x="440912" y="1867362"/>
                  <a:pt x="467920" y="1637821"/>
                  <a:pt x="445342" y="1496350"/>
                </a:cubicBezTo>
                <a:cubicBezTo>
                  <a:pt x="422764" y="1354879"/>
                  <a:pt x="489713" y="1191002"/>
                  <a:pt x="445342" y="1004247"/>
                </a:cubicBezTo>
                <a:cubicBezTo>
                  <a:pt x="400971" y="817492"/>
                  <a:pt x="516640" y="384068"/>
                  <a:pt x="445342" y="222671"/>
                </a:cubicBezTo>
                <a:cubicBezTo>
                  <a:pt x="435230" y="104043"/>
                  <a:pt x="580447" y="542"/>
                  <a:pt x="668013" y="0"/>
                </a:cubicBezTo>
                <a:cubicBezTo>
                  <a:pt x="777528" y="-34564"/>
                  <a:pt x="1011761" y="46718"/>
                  <a:pt x="1168707" y="0"/>
                </a:cubicBezTo>
                <a:cubicBezTo>
                  <a:pt x="1325653" y="-46718"/>
                  <a:pt x="1431727" y="49329"/>
                  <a:pt x="1594028" y="0"/>
                </a:cubicBezTo>
                <a:cubicBezTo>
                  <a:pt x="1756329" y="-49329"/>
                  <a:pt x="1816016" y="38757"/>
                  <a:pt x="2019349" y="0"/>
                </a:cubicBezTo>
                <a:cubicBezTo>
                  <a:pt x="2222682" y="-38757"/>
                  <a:pt x="2454607" y="17588"/>
                  <a:pt x="2595417" y="0"/>
                </a:cubicBezTo>
                <a:cubicBezTo>
                  <a:pt x="2736227" y="-17588"/>
                  <a:pt x="3022491" y="2694"/>
                  <a:pt x="3133798" y="0"/>
                </a:cubicBezTo>
                <a:cubicBezTo>
                  <a:pt x="3245105" y="-2694"/>
                  <a:pt x="3504389" y="7408"/>
                  <a:pt x="3634492" y="0"/>
                </a:cubicBezTo>
                <a:cubicBezTo>
                  <a:pt x="3764595" y="-7408"/>
                  <a:pt x="4060660" y="33205"/>
                  <a:pt x="4436680" y="0"/>
                </a:cubicBezTo>
                <a:cubicBezTo>
                  <a:pt x="4552945" y="14512"/>
                  <a:pt x="4664660" y="95652"/>
                  <a:pt x="4659351" y="222671"/>
                </a:cubicBezTo>
                <a:cubicBezTo>
                  <a:pt x="4661223" y="317634"/>
                  <a:pt x="4596111" y="443034"/>
                  <a:pt x="4436680" y="445342"/>
                </a:cubicBezTo>
                <a:cubicBezTo>
                  <a:pt x="4371555" y="462516"/>
                  <a:pt x="4312868" y="428785"/>
                  <a:pt x="4214009" y="445342"/>
                </a:cubicBezTo>
                <a:cubicBezTo>
                  <a:pt x="4285675" y="700847"/>
                  <a:pt x="4178254" y="776101"/>
                  <a:pt x="4214009" y="1082182"/>
                </a:cubicBezTo>
                <a:cubicBezTo>
                  <a:pt x="4249764" y="1388263"/>
                  <a:pt x="4188254" y="1381286"/>
                  <a:pt x="4214009" y="1603232"/>
                </a:cubicBezTo>
                <a:cubicBezTo>
                  <a:pt x="4239764" y="1825178"/>
                  <a:pt x="4176171" y="2014990"/>
                  <a:pt x="4214009" y="2240072"/>
                </a:cubicBezTo>
                <a:cubicBezTo>
                  <a:pt x="4251847" y="2465154"/>
                  <a:pt x="4205876" y="2536346"/>
                  <a:pt x="4214009" y="2732176"/>
                </a:cubicBezTo>
                <a:cubicBezTo>
                  <a:pt x="4222142" y="2928006"/>
                  <a:pt x="4179544" y="3040003"/>
                  <a:pt x="4214009" y="3340068"/>
                </a:cubicBezTo>
                <a:cubicBezTo>
                  <a:pt x="4221885" y="3467359"/>
                  <a:pt x="4082708" y="3544837"/>
                  <a:pt x="3991338" y="3562739"/>
                </a:cubicBezTo>
                <a:cubicBezTo>
                  <a:pt x="3847560" y="3611045"/>
                  <a:pt x="3658606" y="3514216"/>
                  <a:pt x="3566017" y="3562739"/>
                </a:cubicBezTo>
                <a:cubicBezTo>
                  <a:pt x="3473428" y="3611262"/>
                  <a:pt x="3267908" y="3550201"/>
                  <a:pt x="3140696" y="3562739"/>
                </a:cubicBezTo>
                <a:cubicBezTo>
                  <a:pt x="3013484" y="3575277"/>
                  <a:pt x="2825746" y="3552941"/>
                  <a:pt x="2602315" y="3562739"/>
                </a:cubicBezTo>
                <a:cubicBezTo>
                  <a:pt x="2378884" y="3572537"/>
                  <a:pt x="2253928" y="3502993"/>
                  <a:pt x="2101621" y="3562739"/>
                </a:cubicBezTo>
                <a:cubicBezTo>
                  <a:pt x="1949314" y="3622485"/>
                  <a:pt x="1706189" y="3528936"/>
                  <a:pt x="1600926" y="3562739"/>
                </a:cubicBezTo>
                <a:cubicBezTo>
                  <a:pt x="1495664" y="3596542"/>
                  <a:pt x="1335231" y="3527375"/>
                  <a:pt x="1175605" y="3562739"/>
                </a:cubicBezTo>
                <a:cubicBezTo>
                  <a:pt x="1015979" y="3598103"/>
                  <a:pt x="503664" y="3555836"/>
                  <a:pt x="222671" y="3562739"/>
                </a:cubicBezTo>
                <a:close/>
                <a:moveTo>
                  <a:pt x="890685" y="222671"/>
                </a:moveTo>
                <a:cubicBezTo>
                  <a:pt x="893329" y="314208"/>
                  <a:pt x="807982" y="476922"/>
                  <a:pt x="668014" y="445342"/>
                </a:cubicBezTo>
                <a:cubicBezTo>
                  <a:pt x="608719" y="446889"/>
                  <a:pt x="553315" y="395966"/>
                  <a:pt x="556678" y="334006"/>
                </a:cubicBezTo>
                <a:cubicBezTo>
                  <a:pt x="557020" y="256914"/>
                  <a:pt x="591752" y="233544"/>
                  <a:pt x="668014" y="222670"/>
                </a:cubicBezTo>
                <a:cubicBezTo>
                  <a:pt x="739712" y="213991"/>
                  <a:pt x="817365" y="240751"/>
                  <a:pt x="890685" y="222671"/>
                </a:cubicBezTo>
                <a:close/>
              </a:path>
              <a:path w="4659351" h="3562739" fill="darkenLess" stroke="0" extrusionOk="0">
                <a:moveTo>
                  <a:pt x="890685" y="222671"/>
                </a:moveTo>
                <a:cubicBezTo>
                  <a:pt x="882134" y="350732"/>
                  <a:pt x="768334" y="431567"/>
                  <a:pt x="668014" y="445342"/>
                </a:cubicBezTo>
                <a:cubicBezTo>
                  <a:pt x="615009" y="432732"/>
                  <a:pt x="550327" y="379325"/>
                  <a:pt x="556678" y="334006"/>
                </a:cubicBezTo>
                <a:cubicBezTo>
                  <a:pt x="553939" y="271341"/>
                  <a:pt x="603242" y="238814"/>
                  <a:pt x="668014" y="222670"/>
                </a:cubicBezTo>
                <a:cubicBezTo>
                  <a:pt x="727803" y="217684"/>
                  <a:pt x="786585" y="228932"/>
                  <a:pt x="890685" y="222671"/>
                </a:cubicBezTo>
                <a:close/>
                <a:moveTo>
                  <a:pt x="445342" y="3340068"/>
                </a:moveTo>
                <a:cubicBezTo>
                  <a:pt x="455266" y="3458455"/>
                  <a:pt x="346531" y="3565661"/>
                  <a:pt x="222671" y="3562739"/>
                </a:cubicBezTo>
                <a:cubicBezTo>
                  <a:pt x="114916" y="3579099"/>
                  <a:pt x="14770" y="3438773"/>
                  <a:pt x="0" y="3340068"/>
                </a:cubicBezTo>
                <a:cubicBezTo>
                  <a:pt x="-3228" y="3209524"/>
                  <a:pt x="89107" y="3128727"/>
                  <a:pt x="222671" y="3117397"/>
                </a:cubicBezTo>
                <a:cubicBezTo>
                  <a:pt x="272052" y="3116975"/>
                  <a:pt x="333568" y="3181534"/>
                  <a:pt x="334007" y="3228733"/>
                </a:cubicBezTo>
                <a:cubicBezTo>
                  <a:pt x="329023" y="3280376"/>
                  <a:pt x="278502" y="3339214"/>
                  <a:pt x="222671" y="3340069"/>
                </a:cubicBezTo>
                <a:cubicBezTo>
                  <a:pt x="293223" y="3338565"/>
                  <a:pt x="345224" y="3345797"/>
                  <a:pt x="445342" y="3340068"/>
                </a:cubicBezTo>
                <a:close/>
              </a:path>
              <a:path w="4659351" h="3562739" fill="none" extrusionOk="0">
                <a:moveTo>
                  <a:pt x="445342" y="3117397"/>
                </a:moveTo>
                <a:cubicBezTo>
                  <a:pt x="426250" y="2925751"/>
                  <a:pt x="489063" y="2675388"/>
                  <a:pt x="445342" y="2538452"/>
                </a:cubicBezTo>
                <a:cubicBezTo>
                  <a:pt x="401621" y="2401517"/>
                  <a:pt x="449759" y="2153124"/>
                  <a:pt x="445342" y="2017401"/>
                </a:cubicBezTo>
                <a:cubicBezTo>
                  <a:pt x="440925" y="1881678"/>
                  <a:pt x="489822" y="1538870"/>
                  <a:pt x="445342" y="1380561"/>
                </a:cubicBezTo>
                <a:cubicBezTo>
                  <a:pt x="400862" y="1222252"/>
                  <a:pt x="474667" y="1003311"/>
                  <a:pt x="445342" y="888458"/>
                </a:cubicBezTo>
                <a:cubicBezTo>
                  <a:pt x="416017" y="773605"/>
                  <a:pt x="481389" y="365089"/>
                  <a:pt x="445342" y="222671"/>
                </a:cubicBezTo>
                <a:cubicBezTo>
                  <a:pt x="441842" y="99095"/>
                  <a:pt x="544988" y="-7055"/>
                  <a:pt x="668013" y="0"/>
                </a:cubicBezTo>
                <a:cubicBezTo>
                  <a:pt x="865627" y="-23092"/>
                  <a:pt x="991034" y="39019"/>
                  <a:pt x="1131021" y="0"/>
                </a:cubicBezTo>
                <a:cubicBezTo>
                  <a:pt x="1271008" y="-39019"/>
                  <a:pt x="1436578" y="60832"/>
                  <a:pt x="1669402" y="0"/>
                </a:cubicBezTo>
                <a:cubicBezTo>
                  <a:pt x="1902226" y="-60832"/>
                  <a:pt x="2089665" y="34221"/>
                  <a:pt x="2245469" y="0"/>
                </a:cubicBezTo>
                <a:cubicBezTo>
                  <a:pt x="2401273" y="-34221"/>
                  <a:pt x="2552269" y="16391"/>
                  <a:pt x="2821537" y="0"/>
                </a:cubicBezTo>
                <a:cubicBezTo>
                  <a:pt x="3090805" y="-16391"/>
                  <a:pt x="3227148" y="45519"/>
                  <a:pt x="3359918" y="0"/>
                </a:cubicBezTo>
                <a:cubicBezTo>
                  <a:pt x="3492688" y="-45519"/>
                  <a:pt x="3691925" y="45815"/>
                  <a:pt x="3785239" y="0"/>
                </a:cubicBezTo>
                <a:cubicBezTo>
                  <a:pt x="3878553" y="-45815"/>
                  <a:pt x="4246357" y="39240"/>
                  <a:pt x="4436680" y="0"/>
                </a:cubicBezTo>
                <a:cubicBezTo>
                  <a:pt x="4548781" y="2363"/>
                  <a:pt x="4626054" y="103415"/>
                  <a:pt x="4659351" y="222671"/>
                </a:cubicBezTo>
                <a:cubicBezTo>
                  <a:pt x="4633513" y="333544"/>
                  <a:pt x="4554149" y="470650"/>
                  <a:pt x="4436680" y="445342"/>
                </a:cubicBezTo>
                <a:cubicBezTo>
                  <a:pt x="4369631" y="450315"/>
                  <a:pt x="4295290" y="428400"/>
                  <a:pt x="4214009" y="445342"/>
                </a:cubicBezTo>
                <a:cubicBezTo>
                  <a:pt x="4223238" y="649558"/>
                  <a:pt x="4178008" y="743050"/>
                  <a:pt x="4214009" y="1024287"/>
                </a:cubicBezTo>
                <a:cubicBezTo>
                  <a:pt x="4250010" y="1305524"/>
                  <a:pt x="4208328" y="1452115"/>
                  <a:pt x="4214009" y="1574285"/>
                </a:cubicBezTo>
                <a:cubicBezTo>
                  <a:pt x="4219690" y="1696455"/>
                  <a:pt x="4158008" y="1913619"/>
                  <a:pt x="4214009" y="2153230"/>
                </a:cubicBezTo>
                <a:cubicBezTo>
                  <a:pt x="4270010" y="2392842"/>
                  <a:pt x="4148554" y="2469269"/>
                  <a:pt x="4214009" y="2732176"/>
                </a:cubicBezTo>
                <a:cubicBezTo>
                  <a:pt x="4279464" y="2995083"/>
                  <a:pt x="4211356" y="3208406"/>
                  <a:pt x="4214009" y="3340068"/>
                </a:cubicBezTo>
                <a:cubicBezTo>
                  <a:pt x="4211971" y="3458392"/>
                  <a:pt x="4141683" y="3546827"/>
                  <a:pt x="3991338" y="3562739"/>
                </a:cubicBezTo>
                <a:cubicBezTo>
                  <a:pt x="3787470" y="3569815"/>
                  <a:pt x="3543786" y="3558443"/>
                  <a:pt x="3377584" y="3562739"/>
                </a:cubicBezTo>
                <a:cubicBezTo>
                  <a:pt x="3211382" y="3567035"/>
                  <a:pt x="3062319" y="3514312"/>
                  <a:pt x="2952263" y="3562739"/>
                </a:cubicBezTo>
                <a:cubicBezTo>
                  <a:pt x="2842207" y="3611166"/>
                  <a:pt x="2639844" y="3518717"/>
                  <a:pt x="2526942" y="3562739"/>
                </a:cubicBezTo>
                <a:cubicBezTo>
                  <a:pt x="2414040" y="3606761"/>
                  <a:pt x="2293948" y="3562186"/>
                  <a:pt x="2101621" y="3562739"/>
                </a:cubicBezTo>
                <a:cubicBezTo>
                  <a:pt x="1909294" y="3563292"/>
                  <a:pt x="1886428" y="3561995"/>
                  <a:pt x="1676300" y="3562739"/>
                </a:cubicBezTo>
                <a:cubicBezTo>
                  <a:pt x="1466172" y="3563483"/>
                  <a:pt x="1416030" y="3562166"/>
                  <a:pt x="1250979" y="3562739"/>
                </a:cubicBezTo>
                <a:cubicBezTo>
                  <a:pt x="1085928" y="3563312"/>
                  <a:pt x="483288" y="3464544"/>
                  <a:pt x="222671" y="3562739"/>
                </a:cubicBezTo>
                <a:cubicBezTo>
                  <a:pt x="97909" y="3568310"/>
                  <a:pt x="18638" y="3448242"/>
                  <a:pt x="0" y="3340068"/>
                </a:cubicBezTo>
                <a:cubicBezTo>
                  <a:pt x="18762" y="3192733"/>
                  <a:pt x="99187" y="3125798"/>
                  <a:pt x="222671" y="3117397"/>
                </a:cubicBezTo>
                <a:cubicBezTo>
                  <a:pt x="296766" y="3100986"/>
                  <a:pt x="353766" y="3129851"/>
                  <a:pt x="445342" y="3117397"/>
                </a:cubicBezTo>
                <a:close/>
                <a:moveTo>
                  <a:pt x="668014" y="0"/>
                </a:moveTo>
                <a:cubicBezTo>
                  <a:pt x="757929" y="527"/>
                  <a:pt x="891270" y="102659"/>
                  <a:pt x="890685" y="222671"/>
                </a:cubicBezTo>
                <a:cubicBezTo>
                  <a:pt x="902383" y="328603"/>
                  <a:pt x="826019" y="455916"/>
                  <a:pt x="668014" y="445342"/>
                </a:cubicBezTo>
                <a:cubicBezTo>
                  <a:pt x="608411" y="437174"/>
                  <a:pt x="562020" y="381622"/>
                  <a:pt x="556678" y="334006"/>
                </a:cubicBezTo>
                <a:cubicBezTo>
                  <a:pt x="566665" y="276832"/>
                  <a:pt x="607892" y="221910"/>
                  <a:pt x="668014" y="222670"/>
                </a:cubicBezTo>
                <a:cubicBezTo>
                  <a:pt x="768167" y="200476"/>
                  <a:pt x="806083" y="231259"/>
                  <a:pt x="890685" y="222671"/>
                </a:cubicBezTo>
                <a:moveTo>
                  <a:pt x="4214009" y="445342"/>
                </a:moveTo>
                <a:cubicBezTo>
                  <a:pt x="4017687" y="462591"/>
                  <a:pt x="3836303" y="422383"/>
                  <a:pt x="3658470" y="445342"/>
                </a:cubicBezTo>
                <a:cubicBezTo>
                  <a:pt x="3480637" y="468301"/>
                  <a:pt x="3260006" y="431213"/>
                  <a:pt x="3067471" y="445342"/>
                </a:cubicBezTo>
                <a:cubicBezTo>
                  <a:pt x="2874936" y="459471"/>
                  <a:pt x="2794358" y="441498"/>
                  <a:pt x="2582851" y="445342"/>
                </a:cubicBezTo>
                <a:cubicBezTo>
                  <a:pt x="2371344" y="449186"/>
                  <a:pt x="2280495" y="419185"/>
                  <a:pt x="2027312" y="445342"/>
                </a:cubicBezTo>
                <a:cubicBezTo>
                  <a:pt x="1774129" y="471499"/>
                  <a:pt x="1653588" y="371143"/>
                  <a:pt x="1365393" y="445342"/>
                </a:cubicBezTo>
                <a:cubicBezTo>
                  <a:pt x="1077198" y="519541"/>
                  <a:pt x="849374" y="443851"/>
                  <a:pt x="668014" y="445342"/>
                </a:cubicBezTo>
                <a:moveTo>
                  <a:pt x="222671" y="3117397"/>
                </a:moveTo>
                <a:cubicBezTo>
                  <a:pt x="281297" y="3119120"/>
                  <a:pt x="341326" y="3176729"/>
                  <a:pt x="334007" y="3228733"/>
                </a:cubicBezTo>
                <a:cubicBezTo>
                  <a:pt x="320854" y="3299081"/>
                  <a:pt x="282661" y="3332375"/>
                  <a:pt x="222671" y="3340069"/>
                </a:cubicBezTo>
                <a:cubicBezTo>
                  <a:pt x="298263" y="3324413"/>
                  <a:pt x="395030" y="3341938"/>
                  <a:pt x="445342" y="3340068"/>
                </a:cubicBezTo>
                <a:moveTo>
                  <a:pt x="222671" y="3562739"/>
                </a:moveTo>
                <a:cubicBezTo>
                  <a:pt x="343761" y="3528322"/>
                  <a:pt x="440488" y="3467025"/>
                  <a:pt x="445342" y="3340068"/>
                </a:cubicBezTo>
                <a:cubicBezTo>
                  <a:pt x="427812" y="3230508"/>
                  <a:pt x="470948" y="3163175"/>
                  <a:pt x="445342" y="3117397"/>
                </a:cubicBezTo>
              </a:path>
            </a:pathLst>
          </a:custGeom>
          <a:noFill/>
          <a:ln>
            <a:solidFill>
              <a:srgbClr val="C00000"/>
            </a:solidFill>
            <a:extLst>
              <a:ext uri="{C807C97D-BFC1-408E-A445-0C87EB9F89A2}">
                <ask:lineSketchStyleProps xmlns:ask="http://schemas.microsoft.com/office/drawing/2018/sketchyshapes" sd="2981279424">
                  <a:prstGeom prst="verticalScroll">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TextBox 6">
            <a:extLst>
              <a:ext uri="{FF2B5EF4-FFF2-40B4-BE49-F238E27FC236}">
                <a16:creationId xmlns:a16="http://schemas.microsoft.com/office/drawing/2014/main" id="{42A42AB7-402D-14DF-AC2C-AD1964AF1E3C}"/>
              </a:ext>
            </a:extLst>
          </p:cNvPr>
          <p:cNvSpPr txBox="1"/>
          <p:nvPr/>
        </p:nvSpPr>
        <p:spPr>
          <a:xfrm>
            <a:off x="7709680" y="2363401"/>
            <a:ext cx="3787227" cy="2492990"/>
          </a:xfrm>
          <a:prstGeom prst="rect">
            <a:avLst/>
          </a:prstGeom>
          <a:noFill/>
        </p:spPr>
        <p:txBody>
          <a:bodyPr wrap="square" rtlCol="0">
            <a:spAutoFit/>
          </a:bodyPr>
          <a:lstStyle/>
          <a:p>
            <a:r>
              <a:rPr lang="en-US" sz="1200" dirty="0">
                <a:solidFill>
                  <a:srgbClr val="00B050"/>
                </a:solidFill>
                <a:latin typeface="Menlo" panose="020B0609030804020204" pitchFamily="49" charset="0"/>
                <a:ea typeface="Menlo" panose="020B0609030804020204" pitchFamily="49" charset="0"/>
                <a:cs typeface="Menlo" panose="020B0609030804020204" pitchFamily="49" charset="0"/>
              </a:rPr>
              <a:t>contract</a:t>
            </a:r>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75000"/>
                  </a:schemeClr>
                </a:solidFill>
                <a:latin typeface="Menlo" panose="020B0609030804020204" pitchFamily="49" charset="0"/>
                <a:ea typeface="Menlo" panose="020B0609030804020204" pitchFamily="49" charset="0"/>
                <a:cs typeface="Menlo" panose="020B0609030804020204" pitchFamily="49" charset="0"/>
              </a:rPr>
              <a:t>MEV</a:t>
            </a:r>
            <a:r>
              <a:rPr lang="en-US" sz="1200" dirty="0">
                <a:latin typeface="Menlo" panose="020B0609030804020204" pitchFamily="49" charset="0"/>
                <a:ea typeface="Menlo" panose="020B0609030804020204" pitchFamily="49" charset="0"/>
                <a:cs typeface="Menlo" panose="020B0609030804020204" pitchFamily="49" charset="0"/>
              </a:rPr>
              <a:t> {</a:t>
            </a:r>
          </a:p>
          <a:p>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f</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unction </a:t>
            </a:r>
            <a:r>
              <a:rPr lang="en-CN" sz="1200" dirty="0">
                <a:solidFill>
                  <a:srgbClr val="7030A0"/>
                </a:solidFill>
                <a:latin typeface="Menlo" panose="020B0609030804020204" pitchFamily="49" charset="0"/>
                <a:ea typeface="Menlo" panose="020B0609030804020204" pitchFamily="49" charset="0"/>
                <a:cs typeface="Menlo" panose="020B0609030804020204" pitchFamily="49" charset="0"/>
              </a:rPr>
              <a:t>arb</a:t>
            </a:r>
            <a:r>
              <a:rPr lang="en-CN" sz="1200" dirty="0">
                <a:latin typeface="Menlo" panose="020B0609030804020204" pitchFamily="49" charset="0"/>
                <a:ea typeface="Menlo" panose="020B0609030804020204" pitchFamily="49" charset="0"/>
                <a:cs typeface="Menlo" panose="020B0609030804020204" pitchFamily="49" charset="0"/>
              </a:rPr>
              <a:t>(</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x,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y)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public</a:t>
            </a:r>
            <a:r>
              <a:rPr lang="en-CN" sz="1200" dirty="0">
                <a:latin typeface="Menlo" panose="020B0609030804020204" pitchFamily="49" charset="0"/>
                <a:ea typeface="Menlo" panose="020B0609030804020204" pitchFamily="49" charset="0"/>
                <a:cs typeface="Menlo" panose="020B0609030804020204" pitchFamily="49" charset="0"/>
              </a:rPr>
              <a:t> {</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a:t>
            </a:r>
            <a:r>
              <a:rPr lang="en-CN" sz="1200" strike="sngStrike"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require</a:t>
            </a:r>
            <a:r>
              <a:rPr lang="en-CN" sz="1200" strike="sngStrike" dirty="0">
                <a:latin typeface="Menlo" panose="020B0609030804020204" pitchFamily="49" charset="0"/>
                <a:ea typeface="Menlo" panose="020B0609030804020204" pitchFamily="49" charset="0"/>
                <a:cs typeface="Menlo" panose="020B0609030804020204" pitchFamily="49" charset="0"/>
              </a:rPr>
              <a:t>(</a:t>
            </a:r>
            <a:r>
              <a:rPr lang="en-CN" sz="1200" strike="sngStrike" dirty="0">
                <a:solidFill>
                  <a:srgbClr val="00B050"/>
                </a:solidFill>
                <a:latin typeface="Menlo" panose="020B0609030804020204" pitchFamily="49" charset="0"/>
                <a:ea typeface="Menlo" panose="020B0609030804020204" pitchFamily="49" charset="0"/>
                <a:cs typeface="Menlo" panose="020B0609030804020204" pitchFamily="49" charset="0"/>
              </a:rPr>
              <a:t>msg.sender</a:t>
            </a:r>
            <a:r>
              <a:rPr lang="en-CN" sz="1200" strike="sngStrike" dirty="0">
                <a:latin typeface="Menlo" panose="020B0609030804020204" pitchFamily="49" charset="0"/>
                <a:ea typeface="Menlo" panose="020B0609030804020204" pitchFamily="49" charset="0"/>
                <a:cs typeface="Menlo" panose="020B0609030804020204" pitchFamily="49" charset="0"/>
              </a:rPr>
              <a:t>==0x12..);</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swapETHtoUSDC(x);</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swapUSDCtoETH(y);</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a:t>
            </a:r>
            <a:r>
              <a:rPr lang="en-CN" sz="1200" dirty="0">
                <a:solidFill>
                  <a:srgbClr val="00B050"/>
                </a:solidFill>
                <a:latin typeface="Menlo" panose="020B0609030804020204" pitchFamily="49" charset="0"/>
                <a:ea typeface="Menlo" panose="020B0609030804020204" pitchFamily="49" charset="0"/>
                <a:cs typeface="Menlo" panose="020B0609030804020204" pitchFamily="49" charset="0"/>
              </a:rPr>
              <a:t>msg.sender</a:t>
            </a:r>
            <a:r>
              <a:rPr lang="en-CN" sz="1200" dirty="0">
                <a:latin typeface="Menlo" panose="020B0609030804020204" pitchFamily="49" charset="0"/>
                <a:ea typeface="Menlo" panose="020B0609030804020204" pitchFamily="49" charset="0"/>
                <a:cs typeface="Menlo" panose="020B0609030804020204" pitchFamily="49" charset="0"/>
              </a:rPr>
              <a:t>.transfer(profit);</a:t>
            </a:r>
          </a:p>
          <a:p>
            <a:r>
              <a:rPr lang="en-CN" sz="1200" dirty="0">
                <a:latin typeface="Menlo" panose="020B0609030804020204" pitchFamily="49" charset="0"/>
                <a:ea typeface="Menlo" panose="020B0609030804020204" pitchFamily="49" charset="0"/>
                <a:cs typeface="Menlo" panose="020B0609030804020204" pitchFamily="49" charset="0"/>
              </a:rPr>
              <a:t>  }</a:t>
            </a:r>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a:t>
            </a:r>
          </a:p>
        </p:txBody>
      </p:sp>
      <p:sp>
        <p:nvSpPr>
          <p:cNvPr id="8" name="Right Arrow 7">
            <a:extLst>
              <a:ext uri="{FF2B5EF4-FFF2-40B4-BE49-F238E27FC236}">
                <a16:creationId xmlns:a16="http://schemas.microsoft.com/office/drawing/2014/main" id="{5C4708C9-054C-9097-4091-D5A4701BBA94}"/>
              </a:ext>
            </a:extLst>
          </p:cNvPr>
          <p:cNvSpPr/>
          <p:nvPr/>
        </p:nvSpPr>
        <p:spPr>
          <a:xfrm>
            <a:off x="5278043" y="3305004"/>
            <a:ext cx="2258220" cy="334108"/>
          </a:xfrm>
          <a:custGeom>
            <a:avLst/>
            <a:gdLst>
              <a:gd name="connsiteX0" fmla="*/ 0 w 2258220"/>
              <a:gd name="connsiteY0" fmla="*/ 83527 h 334108"/>
              <a:gd name="connsiteX1" fmla="*/ 676144 w 2258220"/>
              <a:gd name="connsiteY1" fmla="*/ 83527 h 334108"/>
              <a:gd name="connsiteX2" fmla="*/ 1310464 w 2258220"/>
              <a:gd name="connsiteY2" fmla="*/ 83527 h 334108"/>
              <a:gd name="connsiteX3" fmla="*/ 2091166 w 2258220"/>
              <a:gd name="connsiteY3" fmla="*/ 83527 h 334108"/>
              <a:gd name="connsiteX4" fmla="*/ 2091166 w 2258220"/>
              <a:gd name="connsiteY4" fmla="*/ 0 h 334108"/>
              <a:gd name="connsiteX5" fmla="*/ 2258220 w 2258220"/>
              <a:gd name="connsiteY5" fmla="*/ 167054 h 334108"/>
              <a:gd name="connsiteX6" fmla="*/ 2091166 w 2258220"/>
              <a:gd name="connsiteY6" fmla="*/ 334108 h 334108"/>
              <a:gd name="connsiteX7" fmla="*/ 2091166 w 2258220"/>
              <a:gd name="connsiteY7" fmla="*/ 250581 h 334108"/>
              <a:gd name="connsiteX8" fmla="*/ 1435934 w 2258220"/>
              <a:gd name="connsiteY8" fmla="*/ 250581 h 334108"/>
              <a:gd name="connsiteX9" fmla="*/ 738879 w 2258220"/>
              <a:gd name="connsiteY9" fmla="*/ 250581 h 334108"/>
              <a:gd name="connsiteX10" fmla="*/ 0 w 2258220"/>
              <a:gd name="connsiteY10" fmla="*/ 250581 h 334108"/>
              <a:gd name="connsiteX11" fmla="*/ 0 w 2258220"/>
              <a:gd name="connsiteY11" fmla="*/ 83527 h 3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220" h="334108" extrusionOk="0">
                <a:moveTo>
                  <a:pt x="0" y="83527"/>
                </a:moveTo>
                <a:cubicBezTo>
                  <a:pt x="189200" y="56750"/>
                  <a:pt x="393056" y="76062"/>
                  <a:pt x="676144" y="83527"/>
                </a:cubicBezTo>
                <a:cubicBezTo>
                  <a:pt x="959232" y="90992"/>
                  <a:pt x="1061307" y="106644"/>
                  <a:pt x="1310464" y="83527"/>
                </a:cubicBezTo>
                <a:cubicBezTo>
                  <a:pt x="1559621" y="60410"/>
                  <a:pt x="1843409" y="122266"/>
                  <a:pt x="2091166" y="83527"/>
                </a:cubicBezTo>
                <a:cubicBezTo>
                  <a:pt x="2093699" y="44719"/>
                  <a:pt x="2088001" y="29508"/>
                  <a:pt x="2091166" y="0"/>
                </a:cubicBezTo>
                <a:cubicBezTo>
                  <a:pt x="2145895" y="50056"/>
                  <a:pt x="2188269" y="100510"/>
                  <a:pt x="2258220" y="167054"/>
                </a:cubicBezTo>
                <a:cubicBezTo>
                  <a:pt x="2216966" y="207833"/>
                  <a:pt x="2136702" y="274730"/>
                  <a:pt x="2091166" y="334108"/>
                </a:cubicBezTo>
                <a:cubicBezTo>
                  <a:pt x="2087916" y="299430"/>
                  <a:pt x="2093314" y="282647"/>
                  <a:pt x="2091166" y="250581"/>
                </a:cubicBezTo>
                <a:cubicBezTo>
                  <a:pt x="1867989" y="228410"/>
                  <a:pt x="1724848" y="258740"/>
                  <a:pt x="1435934" y="250581"/>
                </a:cubicBezTo>
                <a:cubicBezTo>
                  <a:pt x="1147020" y="242422"/>
                  <a:pt x="978115" y="232222"/>
                  <a:pt x="738879" y="250581"/>
                </a:cubicBezTo>
                <a:cubicBezTo>
                  <a:pt x="499643" y="268940"/>
                  <a:pt x="210416" y="260896"/>
                  <a:pt x="0" y="250581"/>
                </a:cubicBezTo>
                <a:cubicBezTo>
                  <a:pt x="-2349" y="198061"/>
                  <a:pt x="-741" y="162351"/>
                  <a:pt x="0" y="83527"/>
                </a:cubicBezTo>
                <a:close/>
              </a:path>
            </a:pathLst>
          </a:custGeom>
          <a:noFill/>
          <a:ln cmpd="sng">
            <a:solidFill>
              <a:schemeClr val="tx1"/>
            </a:solidFill>
            <a:extLst>
              <a:ext uri="{C807C97D-BFC1-408E-A445-0C87EB9F89A2}">
                <ask:lineSketchStyleProps xmlns:ask="http://schemas.microsoft.com/office/drawing/2018/sketchyshapes" sd="1219033472">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TextBox 8">
            <a:extLst>
              <a:ext uri="{FF2B5EF4-FFF2-40B4-BE49-F238E27FC236}">
                <a16:creationId xmlns:a16="http://schemas.microsoft.com/office/drawing/2014/main" id="{C5B3A316-9300-A4DC-C488-C61BA814471F}"/>
              </a:ext>
            </a:extLst>
          </p:cNvPr>
          <p:cNvSpPr txBox="1"/>
          <p:nvPr/>
        </p:nvSpPr>
        <p:spPr>
          <a:xfrm>
            <a:off x="5533427" y="2104675"/>
            <a:ext cx="1691489" cy="1200329"/>
          </a:xfrm>
          <a:prstGeom prst="rect">
            <a:avLst/>
          </a:prstGeom>
          <a:noFill/>
        </p:spPr>
        <p:txBody>
          <a:bodyPr wrap="none" rtlCol="0">
            <a:spAutoFit/>
          </a:bodyPr>
          <a:lstStyle/>
          <a:p>
            <a:pPr algn="ctr"/>
            <a:r>
              <a:rPr lang="en-CN" sz="2400" dirty="0">
                <a:latin typeface="Helvetica" pitchFamily="2" charset="0"/>
              </a:rPr>
              <a:t>Imitate</a:t>
            </a:r>
          </a:p>
          <a:p>
            <a:pPr algn="ctr"/>
            <a:r>
              <a:rPr lang="en-CN" sz="2400" dirty="0">
                <a:latin typeface="Helvetica" pitchFamily="2" charset="0"/>
              </a:rPr>
              <a:t>&amp;</a:t>
            </a:r>
          </a:p>
          <a:p>
            <a:pPr algn="ctr"/>
            <a:r>
              <a:rPr lang="en-CN" sz="2400" dirty="0">
                <a:latin typeface="Helvetica" pitchFamily="2" charset="0"/>
              </a:rPr>
              <a:t>Synthesize</a:t>
            </a:r>
          </a:p>
        </p:txBody>
      </p:sp>
      <p:sp>
        <p:nvSpPr>
          <p:cNvPr id="10" name="Rectangle 9">
            <a:extLst>
              <a:ext uri="{FF2B5EF4-FFF2-40B4-BE49-F238E27FC236}">
                <a16:creationId xmlns:a16="http://schemas.microsoft.com/office/drawing/2014/main" id="{189E7C72-3A5B-F778-FEB1-64BB97B78934}"/>
              </a:ext>
            </a:extLst>
          </p:cNvPr>
          <p:cNvSpPr/>
          <p:nvPr/>
        </p:nvSpPr>
        <p:spPr>
          <a:xfrm>
            <a:off x="7722843" y="3064123"/>
            <a:ext cx="3774064" cy="375209"/>
          </a:xfrm>
          <a:prstGeom prst="rect">
            <a:avLst/>
          </a:prstGeom>
          <a:solidFill>
            <a:schemeClr val="accent6">
              <a:alpha val="4960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 name="TextBox 2">
            <a:extLst>
              <a:ext uri="{FF2B5EF4-FFF2-40B4-BE49-F238E27FC236}">
                <a16:creationId xmlns:a16="http://schemas.microsoft.com/office/drawing/2014/main" id="{567D84B6-B0EE-A0B4-F823-CE212DC6978D}"/>
              </a:ext>
            </a:extLst>
          </p:cNvPr>
          <p:cNvSpPr txBox="1"/>
          <p:nvPr/>
        </p:nvSpPr>
        <p:spPr>
          <a:xfrm>
            <a:off x="838200" y="6105001"/>
            <a:ext cx="10435679" cy="461665"/>
          </a:xfrm>
          <a:prstGeom prst="rect">
            <a:avLst/>
          </a:prstGeom>
          <a:noFill/>
        </p:spPr>
        <p:txBody>
          <a:bodyPr wrap="square">
            <a:spAutoFit/>
          </a:bodyPr>
          <a:lstStyle/>
          <a:p>
            <a:r>
              <a:rPr lang="en-US" sz="1200" i="1" dirty="0">
                <a:latin typeface="Helvetica" pitchFamily="2" charset="0"/>
              </a:rPr>
              <a:t>Qin K, </a:t>
            </a:r>
            <a:r>
              <a:rPr lang="en-US" sz="1200" i="1" dirty="0" err="1">
                <a:latin typeface="Helvetica" pitchFamily="2" charset="0"/>
              </a:rPr>
              <a:t>Chaliasos</a:t>
            </a:r>
            <a:r>
              <a:rPr lang="en-US" sz="1200" i="1" dirty="0">
                <a:latin typeface="Helvetica" pitchFamily="2" charset="0"/>
              </a:rPr>
              <a:t> S, Zhou L, </a:t>
            </a:r>
            <a:r>
              <a:rPr lang="en-US" sz="1200" i="1" dirty="0" err="1">
                <a:latin typeface="Helvetica" pitchFamily="2" charset="0"/>
              </a:rPr>
              <a:t>Livshits</a:t>
            </a:r>
            <a:r>
              <a:rPr lang="en-US" sz="1200" i="1" dirty="0">
                <a:latin typeface="Helvetica" pitchFamily="2" charset="0"/>
              </a:rPr>
              <a:t> B, Song D, Gervais A. The blockchain imitation game. (2023). </a:t>
            </a:r>
            <a:br>
              <a:rPr lang="en-US" sz="1200" i="1" dirty="0">
                <a:latin typeface="Helvetica" pitchFamily="2" charset="0"/>
              </a:rPr>
            </a:br>
            <a:r>
              <a:rPr lang="en-US" sz="1200" i="1" dirty="0">
                <a:latin typeface="Helvetica" pitchFamily="2" charset="0"/>
              </a:rPr>
              <a:t>In 32nd USENIX Security Symposium (USENIX Security 23) (pp. 3961-3978).</a:t>
            </a:r>
            <a:endParaRPr lang="en-CN" sz="1200" i="1" dirty="0">
              <a:latin typeface="Helvetica" pitchFamily="2" charset="0"/>
            </a:endParaRPr>
          </a:p>
        </p:txBody>
      </p:sp>
    </p:spTree>
    <p:extLst>
      <p:ext uri="{BB962C8B-B14F-4D97-AF65-F5344CB8AC3E}">
        <p14:creationId xmlns:p14="http://schemas.microsoft.com/office/powerpoint/2010/main" val="3223028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9E34-CC51-AA42-A047-F10F0645FF7C}"/>
              </a:ext>
            </a:extLst>
          </p:cNvPr>
          <p:cNvSpPr>
            <a:spLocks noGrp="1"/>
          </p:cNvSpPr>
          <p:nvPr>
            <p:ph type="title"/>
          </p:nvPr>
        </p:nvSpPr>
        <p:spPr/>
        <p:txBody>
          <a:bodyPr/>
          <a:lstStyle/>
          <a:p>
            <a:r>
              <a:rPr lang="en-US" dirty="0"/>
              <a:t>Imitation Results</a:t>
            </a:r>
            <a:endParaRPr lang="en-CH" dirty="0"/>
          </a:p>
        </p:txBody>
      </p:sp>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12</a:t>
            </a:fld>
            <a:endParaRPr/>
          </a:p>
        </p:txBody>
      </p:sp>
      <p:pic>
        <p:nvPicPr>
          <p:cNvPr id="8" name="Picture 7" descr="A picture containing text, line, font, screenshot&#10;&#10;Description automatically generated">
            <a:extLst>
              <a:ext uri="{FF2B5EF4-FFF2-40B4-BE49-F238E27FC236}">
                <a16:creationId xmlns:a16="http://schemas.microsoft.com/office/drawing/2014/main" id="{EE4EE1FE-39B6-CB72-8DC9-E88CFB75699A}"/>
              </a:ext>
            </a:extLst>
          </p:cNvPr>
          <p:cNvPicPr>
            <a:picLocks noChangeAspect="1"/>
          </p:cNvPicPr>
          <p:nvPr/>
        </p:nvPicPr>
        <p:blipFill>
          <a:blip r:embed="rId2"/>
          <a:stretch>
            <a:fillRect/>
          </a:stretch>
        </p:blipFill>
        <p:spPr>
          <a:xfrm>
            <a:off x="1792186" y="1690688"/>
            <a:ext cx="8607627" cy="4090536"/>
          </a:xfrm>
          <a:prstGeom prst="rect">
            <a:avLst/>
          </a:prstGeom>
        </p:spPr>
      </p:pic>
    </p:spTree>
    <p:extLst>
      <p:ext uri="{BB962C8B-B14F-4D97-AF65-F5344CB8AC3E}">
        <p14:creationId xmlns:p14="http://schemas.microsoft.com/office/powerpoint/2010/main" val="2966102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9E34-CC51-AA42-A047-F10F0645FF7C}"/>
              </a:ext>
            </a:extLst>
          </p:cNvPr>
          <p:cNvSpPr>
            <a:spLocks noGrp="1"/>
          </p:cNvSpPr>
          <p:nvPr>
            <p:ph type="title"/>
          </p:nvPr>
        </p:nvSpPr>
        <p:spPr/>
        <p:txBody>
          <a:bodyPr/>
          <a:lstStyle/>
          <a:p>
            <a:r>
              <a:rPr lang="en-CH" dirty="0"/>
              <a:t>Defence in Depth</a:t>
            </a:r>
          </a:p>
        </p:txBody>
      </p:sp>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13</a:t>
            </a:fld>
            <a:endParaRPr/>
          </a:p>
        </p:txBody>
      </p:sp>
      <p:graphicFrame>
        <p:nvGraphicFramePr>
          <p:cNvPr id="5" name="Diagram 4">
            <a:extLst>
              <a:ext uri="{FF2B5EF4-FFF2-40B4-BE49-F238E27FC236}">
                <a16:creationId xmlns:a16="http://schemas.microsoft.com/office/drawing/2014/main" id="{87E07390-B2CD-0A82-4C33-E9774CA6B97B}"/>
              </a:ext>
            </a:extLst>
          </p:cNvPr>
          <p:cNvGraphicFramePr/>
          <p:nvPr>
            <p:extLst>
              <p:ext uri="{D42A27DB-BD31-4B8C-83A1-F6EECF244321}">
                <p14:modId xmlns:p14="http://schemas.microsoft.com/office/powerpoint/2010/main" val="3728488877"/>
              </p:ext>
            </p:extLst>
          </p:nvPr>
        </p:nvGraphicFramePr>
        <p:xfrm>
          <a:off x="-245807" y="1164864"/>
          <a:ext cx="12683613" cy="4928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4467E7D-3898-4D71-E5B6-C35056190677}"/>
              </a:ext>
            </a:extLst>
          </p:cNvPr>
          <p:cNvSpPr txBox="1"/>
          <p:nvPr/>
        </p:nvSpPr>
        <p:spPr>
          <a:xfrm>
            <a:off x="930795" y="5185888"/>
            <a:ext cx="3082836" cy="1815882"/>
          </a:xfrm>
          <a:prstGeom prst="rect">
            <a:avLst/>
          </a:prstGeom>
          <a:noFill/>
        </p:spPr>
        <p:txBody>
          <a:bodyPr wrap="square" rtlCol="0">
            <a:spAutoFit/>
          </a:bodyPr>
          <a:lstStyle/>
          <a:p>
            <a:r>
              <a:rPr lang="en-CH" dirty="0"/>
              <a:t>[1] Still need an audit? – 2023</a:t>
            </a:r>
          </a:p>
          <a:p>
            <a:r>
              <a:rPr lang="en-CH" dirty="0"/>
              <a:t>[2] Securify – 2018</a:t>
            </a:r>
          </a:p>
          <a:p>
            <a:r>
              <a:rPr lang="en-CH" dirty="0"/>
              <a:t>[3] BlockGPT – 2023</a:t>
            </a:r>
          </a:p>
          <a:p>
            <a:r>
              <a:rPr lang="en-CH" dirty="0"/>
              <a:t>[4] Imitation Game – 2023</a:t>
            </a:r>
          </a:p>
          <a:p>
            <a:r>
              <a:rPr lang="en-CH" dirty="0"/>
              <a:t>[5] DeFiPoser – 2021</a:t>
            </a:r>
          </a:p>
          <a:p>
            <a:r>
              <a:rPr lang="en-CH" dirty="0"/>
              <a:t>[6] DeFi Attack SoK – 2023</a:t>
            </a:r>
          </a:p>
          <a:p>
            <a:r>
              <a:rPr lang="en-CH" dirty="0"/>
              <a:t>[7] Fast Forensic – 2023</a:t>
            </a:r>
          </a:p>
          <a:p>
            <a:endParaRPr lang="en-CH" dirty="0"/>
          </a:p>
        </p:txBody>
      </p:sp>
    </p:spTree>
    <p:extLst>
      <p:ext uri="{BB962C8B-B14F-4D97-AF65-F5344CB8AC3E}">
        <p14:creationId xmlns:p14="http://schemas.microsoft.com/office/powerpoint/2010/main" val="288691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ark Mist 4K Wallpaper Gallery | Dark wallpaper, Dark forest, Forest  wallpaper iphone">
            <a:extLst>
              <a:ext uri="{FF2B5EF4-FFF2-40B4-BE49-F238E27FC236}">
                <a16:creationId xmlns:a16="http://schemas.microsoft.com/office/drawing/2014/main" id="{4A2A773E-5AD4-E94A-BBA5-09D7D232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20830-68AA-414B-9DF8-09914B5D9EFB}"/>
              </a:ext>
            </a:extLst>
          </p:cNvPr>
          <p:cNvSpPr txBox="1"/>
          <p:nvPr/>
        </p:nvSpPr>
        <p:spPr>
          <a:xfrm>
            <a:off x="1733913" y="2828835"/>
            <a:ext cx="8724173" cy="2554545"/>
          </a:xfrm>
          <a:prstGeom prst="rect">
            <a:avLst/>
          </a:prstGeom>
          <a:noFill/>
        </p:spPr>
        <p:txBody>
          <a:bodyPr wrap="square" rtlCol="0">
            <a:spAutoFit/>
          </a:bodyPr>
          <a:lstStyle/>
          <a:p>
            <a:pPr algn="r"/>
            <a:r>
              <a:rPr lang="en-GB" sz="4400" dirty="0" err="1">
                <a:solidFill>
                  <a:schemeClr val="bg1"/>
                </a:solidFill>
              </a:rPr>
              <a:t>BlockGPT</a:t>
            </a:r>
            <a:endParaRPr lang="en-GB" sz="4400" dirty="0">
              <a:solidFill>
                <a:schemeClr val="bg1"/>
              </a:solidFill>
            </a:endParaRPr>
          </a:p>
          <a:p>
            <a:pPr algn="r"/>
            <a:endParaRPr lang="en-GB" sz="4400" dirty="0">
              <a:solidFill>
                <a:schemeClr val="bg1"/>
              </a:solidFill>
              <a:latin typeface="Calibri" panose="020F0502020204030204" pitchFamily="34" charset="0"/>
              <a:cs typeface="Calibri" panose="020F0502020204030204" pitchFamily="34" charset="0"/>
            </a:endParaRPr>
          </a:p>
          <a:p>
            <a:pPr algn="r"/>
            <a:r>
              <a:rPr lang="en-US" sz="3600" dirty="0">
                <a:solidFill>
                  <a:schemeClr val="bg1"/>
                </a:solidFill>
                <a:latin typeface="Calibri" panose="020F0502020204030204" pitchFamily="34" charset="0"/>
                <a:cs typeface="Calibri" panose="020F0502020204030204" pitchFamily="34" charset="0"/>
              </a:rPr>
              <a:t>Yu Gai*, </a:t>
            </a:r>
            <a:r>
              <a:rPr lang="en-US" sz="3600" dirty="0" err="1">
                <a:solidFill>
                  <a:schemeClr val="bg1"/>
                </a:solidFill>
                <a:latin typeface="Calibri" panose="020F0502020204030204" pitchFamily="34" charset="0"/>
                <a:cs typeface="Calibri" panose="020F0502020204030204" pitchFamily="34" charset="0"/>
              </a:rPr>
              <a:t>Liyi</a:t>
            </a:r>
            <a:r>
              <a:rPr lang="en-US" sz="3600" dirty="0">
                <a:solidFill>
                  <a:schemeClr val="bg1"/>
                </a:solidFill>
                <a:latin typeface="Calibri" panose="020F0502020204030204" pitchFamily="34" charset="0"/>
                <a:cs typeface="Calibri" panose="020F0502020204030204" pitchFamily="34" charset="0"/>
              </a:rPr>
              <a:t> Zhou*, </a:t>
            </a:r>
            <a:r>
              <a:rPr lang="en-US" sz="3600" dirty="0" err="1">
                <a:solidFill>
                  <a:schemeClr val="bg1"/>
                </a:solidFill>
                <a:latin typeface="Calibri" panose="020F0502020204030204" pitchFamily="34" charset="0"/>
                <a:cs typeface="Calibri" panose="020F0502020204030204" pitchFamily="34" charset="0"/>
              </a:rPr>
              <a:t>Kaihua</a:t>
            </a:r>
            <a:r>
              <a:rPr lang="en-US" sz="3600" dirty="0">
                <a:solidFill>
                  <a:schemeClr val="bg1"/>
                </a:solidFill>
                <a:latin typeface="Calibri" panose="020F0502020204030204" pitchFamily="34" charset="0"/>
                <a:cs typeface="Calibri" panose="020F0502020204030204" pitchFamily="34" charset="0"/>
              </a:rPr>
              <a:t> Qin,</a:t>
            </a:r>
          </a:p>
          <a:p>
            <a:pPr algn="r"/>
            <a:r>
              <a:rPr lang="en-US" sz="3600" dirty="0">
                <a:solidFill>
                  <a:schemeClr val="bg1"/>
                </a:solidFill>
                <a:latin typeface="Calibri" panose="020F0502020204030204" pitchFamily="34" charset="0"/>
                <a:cs typeface="Calibri" panose="020F0502020204030204" pitchFamily="34" charset="0"/>
              </a:rPr>
              <a:t> Dawn Song, </a:t>
            </a:r>
            <a:r>
              <a:rPr lang="en-US" sz="3600" b="1" dirty="0">
                <a:solidFill>
                  <a:schemeClr val="bg1"/>
                </a:solidFill>
                <a:latin typeface="Calibri" panose="020F0502020204030204" pitchFamily="34" charset="0"/>
                <a:cs typeface="Calibri" panose="020F0502020204030204" pitchFamily="34" charset="0"/>
              </a:rPr>
              <a:t>Arthur Gervais</a:t>
            </a:r>
          </a:p>
        </p:txBody>
      </p:sp>
    </p:spTree>
    <p:extLst>
      <p:ext uri="{BB962C8B-B14F-4D97-AF65-F5344CB8AC3E}">
        <p14:creationId xmlns:p14="http://schemas.microsoft.com/office/powerpoint/2010/main" val="303440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15</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GPT Training Pipeline</a:t>
            </a:r>
          </a:p>
        </p:txBody>
      </p:sp>
      <p:sp>
        <p:nvSpPr>
          <p:cNvPr id="28" name="Rounded Rectangle 27">
            <a:extLst>
              <a:ext uri="{FF2B5EF4-FFF2-40B4-BE49-F238E27FC236}">
                <a16:creationId xmlns:a16="http://schemas.microsoft.com/office/drawing/2014/main" id="{38EC100F-4B85-30DD-E10C-15406863565D}"/>
              </a:ext>
            </a:extLst>
          </p:cNvPr>
          <p:cNvSpPr/>
          <p:nvPr/>
        </p:nvSpPr>
        <p:spPr>
          <a:xfrm>
            <a:off x="1752601" y="1545525"/>
            <a:ext cx="2133600" cy="46997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2" name="Rounded Rectangle 31">
            <a:extLst>
              <a:ext uri="{FF2B5EF4-FFF2-40B4-BE49-F238E27FC236}">
                <a16:creationId xmlns:a16="http://schemas.microsoft.com/office/drawing/2014/main" id="{EDDBAC8D-64D4-EF86-8668-75B882DB29D7}"/>
              </a:ext>
            </a:extLst>
          </p:cNvPr>
          <p:cNvSpPr/>
          <p:nvPr/>
        </p:nvSpPr>
        <p:spPr>
          <a:xfrm>
            <a:off x="4320943" y="1545525"/>
            <a:ext cx="2133600" cy="46997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ounded Rectangle 32">
            <a:extLst>
              <a:ext uri="{FF2B5EF4-FFF2-40B4-BE49-F238E27FC236}">
                <a16:creationId xmlns:a16="http://schemas.microsoft.com/office/drawing/2014/main" id="{6EB1323A-5B3F-4209-D059-ADE89AB963A9}"/>
              </a:ext>
            </a:extLst>
          </p:cNvPr>
          <p:cNvSpPr/>
          <p:nvPr/>
        </p:nvSpPr>
        <p:spPr>
          <a:xfrm>
            <a:off x="6850782" y="1545525"/>
            <a:ext cx="2133600" cy="46997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Rounded Rectangle 33">
            <a:extLst>
              <a:ext uri="{FF2B5EF4-FFF2-40B4-BE49-F238E27FC236}">
                <a16:creationId xmlns:a16="http://schemas.microsoft.com/office/drawing/2014/main" id="{D7C77A9C-F267-8192-A7E9-8C7712AA1E44}"/>
              </a:ext>
            </a:extLst>
          </p:cNvPr>
          <p:cNvSpPr/>
          <p:nvPr/>
        </p:nvSpPr>
        <p:spPr>
          <a:xfrm>
            <a:off x="9361370" y="1545525"/>
            <a:ext cx="2133600" cy="46997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5" name="Rectangle 34">
            <a:extLst>
              <a:ext uri="{FF2B5EF4-FFF2-40B4-BE49-F238E27FC236}">
                <a16:creationId xmlns:a16="http://schemas.microsoft.com/office/drawing/2014/main" id="{E34ED84E-1A03-9F15-BB67-223937A4814F}"/>
              </a:ext>
            </a:extLst>
          </p:cNvPr>
          <p:cNvSpPr/>
          <p:nvPr/>
        </p:nvSpPr>
        <p:spPr>
          <a:xfrm>
            <a:off x="844896" y="1730850"/>
            <a:ext cx="671980" cy="307777"/>
          </a:xfrm>
          <a:prstGeom prst="rect">
            <a:avLst/>
          </a:prstGeom>
        </p:spPr>
        <p:txBody>
          <a:bodyPr wrap="none">
            <a:spAutoFit/>
          </a:bodyPr>
          <a:lstStyle/>
          <a:p>
            <a:pPr algn="ctr"/>
            <a:r>
              <a:rPr lang="en-GB" b="1" dirty="0"/>
              <a:t>Stage</a:t>
            </a:r>
          </a:p>
        </p:txBody>
      </p:sp>
      <p:sp>
        <p:nvSpPr>
          <p:cNvPr id="36" name="Rectangle 35">
            <a:extLst>
              <a:ext uri="{FF2B5EF4-FFF2-40B4-BE49-F238E27FC236}">
                <a16:creationId xmlns:a16="http://schemas.microsoft.com/office/drawing/2014/main" id="{1A4EA958-1F51-3566-1C3F-36F740BC4AF0}"/>
              </a:ext>
            </a:extLst>
          </p:cNvPr>
          <p:cNvSpPr/>
          <p:nvPr/>
        </p:nvSpPr>
        <p:spPr>
          <a:xfrm>
            <a:off x="765547" y="2699619"/>
            <a:ext cx="830677" cy="307777"/>
          </a:xfrm>
          <a:prstGeom prst="rect">
            <a:avLst/>
          </a:prstGeom>
        </p:spPr>
        <p:txBody>
          <a:bodyPr wrap="none">
            <a:spAutoFit/>
          </a:bodyPr>
          <a:lstStyle/>
          <a:p>
            <a:pPr algn="ctr"/>
            <a:r>
              <a:rPr lang="en-GB" b="1" dirty="0"/>
              <a:t>Dataset</a:t>
            </a:r>
          </a:p>
        </p:txBody>
      </p:sp>
      <p:sp>
        <p:nvSpPr>
          <p:cNvPr id="37" name="Rectangle 36">
            <a:extLst>
              <a:ext uri="{FF2B5EF4-FFF2-40B4-BE49-F238E27FC236}">
                <a16:creationId xmlns:a16="http://schemas.microsoft.com/office/drawing/2014/main" id="{315ADCF7-7B00-3320-B641-AFBEC3E5403A}"/>
              </a:ext>
            </a:extLst>
          </p:cNvPr>
          <p:cNvSpPr/>
          <p:nvPr/>
        </p:nvSpPr>
        <p:spPr>
          <a:xfrm>
            <a:off x="664480" y="4095419"/>
            <a:ext cx="1031052" cy="307777"/>
          </a:xfrm>
          <a:prstGeom prst="rect">
            <a:avLst/>
          </a:prstGeom>
        </p:spPr>
        <p:txBody>
          <a:bodyPr wrap="none">
            <a:spAutoFit/>
          </a:bodyPr>
          <a:lstStyle/>
          <a:p>
            <a:pPr algn="ctr"/>
            <a:r>
              <a:rPr lang="en-GB" b="1" dirty="0"/>
              <a:t>Algorithm</a:t>
            </a:r>
          </a:p>
        </p:txBody>
      </p:sp>
      <p:sp>
        <p:nvSpPr>
          <p:cNvPr id="38" name="Rectangle 37">
            <a:extLst>
              <a:ext uri="{FF2B5EF4-FFF2-40B4-BE49-F238E27FC236}">
                <a16:creationId xmlns:a16="http://schemas.microsoft.com/office/drawing/2014/main" id="{4503FA86-41DD-D20B-181E-DEAD5FE845BB}"/>
              </a:ext>
            </a:extLst>
          </p:cNvPr>
          <p:cNvSpPr/>
          <p:nvPr/>
        </p:nvSpPr>
        <p:spPr>
          <a:xfrm>
            <a:off x="825335" y="5469258"/>
            <a:ext cx="700833" cy="307777"/>
          </a:xfrm>
          <a:prstGeom prst="rect">
            <a:avLst/>
          </a:prstGeom>
        </p:spPr>
        <p:txBody>
          <a:bodyPr wrap="none">
            <a:spAutoFit/>
          </a:bodyPr>
          <a:lstStyle/>
          <a:p>
            <a:pPr algn="ctr"/>
            <a:r>
              <a:rPr lang="en-GB" b="1" dirty="0"/>
              <a:t>Model</a:t>
            </a:r>
          </a:p>
        </p:txBody>
      </p:sp>
      <p:sp>
        <p:nvSpPr>
          <p:cNvPr id="40" name="TextBox 39">
            <a:extLst>
              <a:ext uri="{FF2B5EF4-FFF2-40B4-BE49-F238E27FC236}">
                <a16:creationId xmlns:a16="http://schemas.microsoft.com/office/drawing/2014/main" id="{5DB36365-6605-B2EE-F1E5-19B46C053C67}"/>
              </a:ext>
            </a:extLst>
          </p:cNvPr>
          <p:cNvSpPr txBox="1"/>
          <p:nvPr/>
        </p:nvSpPr>
        <p:spPr>
          <a:xfrm>
            <a:off x="2110757" y="1690687"/>
            <a:ext cx="1417288" cy="307777"/>
          </a:xfrm>
          <a:prstGeom prst="rect">
            <a:avLst/>
          </a:prstGeom>
          <a:noFill/>
        </p:spPr>
        <p:txBody>
          <a:bodyPr wrap="square">
            <a:spAutoFit/>
          </a:bodyPr>
          <a:lstStyle/>
          <a:p>
            <a:pPr algn="ctr"/>
            <a:r>
              <a:rPr lang="en-CH" dirty="0">
                <a:solidFill>
                  <a:schemeClr val="bg1"/>
                </a:solidFill>
              </a:rPr>
              <a:t>Pretraining</a:t>
            </a:r>
          </a:p>
        </p:txBody>
      </p:sp>
      <p:sp>
        <p:nvSpPr>
          <p:cNvPr id="41" name="TextBox 40">
            <a:extLst>
              <a:ext uri="{FF2B5EF4-FFF2-40B4-BE49-F238E27FC236}">
                <a16:creationId xmlns:a16="http://schemas.microsoft.com/office/drawing/2014/main" id="{A53CB69C-CF3E-5413-37CB-5005CEF40719}"/>
              </a:ext>
            </a:extLst>
          </p:cNvPr>
          <p:cNvSpPr txBox="1"/>
          <p:nvPr/>
        </p:nvSpPr>
        <p:spPr>
          <a:xfrm>
            <a:off x="4678712" y="1690686"/>
            <a:ext cx="1417288" cy="523220"/>
          </a:xfrm>
          <a:prstGeom prst="rect">
            <a:avLst/>
          </a:prstGeom>
          <a:noFill/>
        </p:spPr>
        <p:txBody>
          <a:bodyPr wrap="square">
            <a:spAutoFit/>
          </a:bodyPr>
          <a:lstStyle/>
          <a:p>
            <a:pPr algn="ctr"/>
            <a:r>
              <a:rPr lang="en-CH" dirty="0">
                <a:solidFill>
                  <a:schemeClr val="bg1"/>
                </a:solidFill>
              </a:rPr>
              <a:t>Supervised</a:t>
            </a:r>
          </a:p>
          <a:p>
            <a:pPr algn="ctr"/>
            <a:r>
              <a:rPr lang="en-CH" dirty="0">
                <a:solidFill>
                  <a:schemeClr val="bg1"/>
                </a:solidFill>
              </a:rPr>
              <a:t>Finetuning</a:t>
            </a:r>
          </a:p>
        </p:txBody>
      </p:sp>
      <p:sp>
        <p:nvSpPr>
          <p:cNvPr id="42" name="TextBox 41">
            <a:extLst>
              <a:ext uri="{FF2B5EF4-FFF2-40B4-BE49-F238E27FC236}">
                <a16:creationId xmlns:a16="http://schemas.microsoft.com/office/drawing/2014/main" id="{0F2F365B-4FB7-60AF-8715-70EDFAC6073C}"/>
              </a:ext>
            </a:extLst>
          </p:cNvPr>
          <p:cNvSpPr txBox="1"/>
          <p:nvPr/>
        </p:nvSpPr>
        <p:spPr>
          <a:xfrm>
            <a:off x="7208938" y="1690686"/>
            <a:ext cx="1417288" cy="523220"/>
          </a:xfrm>
          <a:prstGeom prst="rect">
            <a:avLst/>
          </a:prstGeom>
          <a:noFill/>
        </p:spPr>
        <p:txBody>
          <a:bodyPr wrap="square">
            <a:spAutoFit/>
          </a:bodyPr>
          <a:lstStyle/>
          <a:p>
            <a:pPr algn="ctr"/>
            <a:r>
              <a:rPr lang="en-CH" dirty="0">
                <a:solidFill>
                  <a:schemeClr val="bg1"/>
                </a:solidFill>
              </a:rPr>
              <a:t>Reward Modeling</a:t>
            </a:r>
          </a:p>
        </p:txBody>
      </p:sp>
      <p:sp>
        <p:nvSpPr>
          <p:cNvPr id="43" name="TextBox 42">
            <a:extLst>
              <a:ext uri="{FF2B5EF4-FFF2-40B4-BE49-F238E27FC236}">
                <a16:creationId xmlns:a16="http://schemas.microsoft.com/office/drawing/2014/main" id="{94E3B220-E7D0-4C02-7160-1A13E7E3B278}"/>
              </a:ext>
            </a:extLst>
          </p:cNvPr>
          <p:cNvSpPr txBox="1"/>
          <p:nvPr/>
        </p:nvSpPr>
        <p:spPr>
          <a:xfrm>
            <a:off x="9734203" y="1690686"/>
            <a:ext cx="1417288" cy="523220"/>
          </a:xfrm>
          <a:prstGeom prst="rect">
            <a:avLst/>
          </a:prstGeom>
          <a:noFill/>
        </p:spPr>
        <p:txBody>
          <a:bodyPr wrap="square">
            <a:spAutoFit/>
          </a:bodyPr>
          <a:lstStyle/>
          <a:p>
            <a:pPr algn="ctr"/>
            <a:r>
              <a:rPr lang="en-CH" dirty="0">
                <a:solidFill>
                  <a:schemeClr val="bg1"/>
                </a:solidFill>
              </a:rPr>
              <a:t>Reinforcement</a:t>
            </a:r>
          </a:p>
          <a:p>
            <a:pPr algn="ctr"/>
            <a:r>
              <a:rPr lang="en-CH" dirty="0">
                <a:solidFill>
                  <a:schemeClr val="bg1"/>
                </a:solidFill>
              </a:rPr>
              <a:t>Learning</a:t>
            </a:r>
          </a:p>
        </p:txBody>
      </p:sp>
      <p:sp>
        <p:nvSpPr>
          <p:cNvPr id="44" name="Rounded Rectangle 43">
            <a:extLst>
              <a:ext uri="{FF2B5EF4-FFF2-40B4-BE49-F238E27FC236}">
                <a16:creationId xmlns:a16="http://schemas.microsoft.com/office/drawing/2014/main" id="{219245D2-8244-0FC9-2D99-D084A5E2B096}"/>
              </a:ext>
            </a:extLst>
          </p:cNvPr>
          <p:cNvSpPr/>
          <p:nvPr/>
        </p:nvSpPr>
        <p:spPr>
          <a:xfrm>
            <a:off x="1852791" y="2399851"/>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CH" dirty="0"/>
              <a:t>Raw Internet</a:t>
            </a:r>
          </a:p>
        </p:txBody>
      </p:sp>
      <p:sp>
        <p:nvSpPr>
          <p:cNvPr id="45" name="Rounded Rectangle 44">
            <a:extLst>
              <a:ext uri="{FF2B5EF4-FFF2-40B4-BE49-F238E27FC236}">
                <a16:creationId xmlns:a16="http://schemas.microsoft.com/office/drawing/2014/main" id="{05578E1E-F6A6-1198-F8BB-71F0DAD630CE}"/>
              </a:ext>
            </a:extLst>
          </p:cNvPr>
          <p:cNvSpPr/>
          <p:nvPr/>
        </p:nvSpPr>
        <p:spPr>
          <a:xfrm>
            <a:off x="4420017" y="2399851"/>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a:t>P</a:t>
            </a:r>
            <a:r>
              <a:rPr lang="en-CH" dirty="0"/>
              <a:t>rompt-Response pairs</a:t>
            </a:r>
          </a:p>
        </p:txBody>
      </p:sp>
      <p:sp>
        <p:nvSpPr>
          <p:cNvPr id="46" name="Rounded Rectangle 45">
            <a:extLst>
              <a:ext uri="{FF2B5EF4-FFF2-40B4-BE49-F238E27FC236}">
                <a16:creationId xmlns:a16="http://schemas.microsoft.com/office/drawing/2014/main" id="{4BB19216-24DC-E1A0-87ED-F1F3DED8C19E}"/>
              </a:ext>
            </a:extLst>
          </p:cNvPr>
          <p:cNvSpPr/>
          <p:nvPr/>
        </p:nvSpPr>
        <p:spPr>
          <a:xfrm>
            <a:off x="6950243" y="2399850"/>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e-DE" dirty="0"/>
              <a:t>Comparisons</a:t>
            </a:r>
            <a:endParaRPr lang="en-CH" dirty="0"/>
          </a:p>
        </p:txBody>
      </p:sp>
      <p:sp>
        <p:nvSpPr>
          <p:cNvPr id="47" name="Rounded Rectangle 46">
            <a:extLst>
              <a:ext uri="{FF2B5EF4-FFF2-40B4-BE49-F238E27FC236}">
                <a16:creationId xmlns:a16="http://schemas.microsoft.com/office/drawing/2014/main" id="{F04F39E2-CC1D-7E9A-1D04-9A1768404507}"/>
              </a:ext>
            </a:extLst>
          </p:cNvPr>
          <p:cNvSpPr/>
          <p:nvPr/>
        </p:nvSpPr>
        <p:spPr>
          <a:xfrm>
            <a:off x="9475508" y="2402372"/>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e-DE" dirty="0"/>
              <a:t>Prompts</a:t>
            </a:r>
            <a:endParaRPr lang="en-CH" dirty="0"/>
          </a:p>
        </p:txBody>
      </p:sp>
      <p:sp>
        <p:nvSpPr>
          <p:cNvPr id="48" name="Rounded Rectangle 47">
            <a:extLst>
              <a:ext uri="{FF2B5EF4-FFF2-40B4-BE49-F238E27FC236}">
                <a16:creationId xmlns:a16="http://schemas.microsoft.com/office/drawing/2014/main" id="{236C0687-5ECF-B8EC-7463-EF9C9DA5F058}"/>
              </a:ext>
            </a:extLst>
          </p:cNvPr>
          <p:cNvSpPr/>
          <p:nvPr/>
        </p:nvSpPr>
        <p:spPr>
          <a:xfrm>
            <a:off x="1852791" y="3795651"/>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CH" dirty="0"/>
              <a:t>Language modeling</a:t>
            </a:r>
          </a:p>
          <a:p>
            <a:pPr algn="ctr"/>
            <a:r>
              <a:rPr lang="en-CH" sz="1100" dirty="0"/>
              <a:t>predict next token</a:t>
            </a:r>
          </a:p>
        </p:txBody>
      </p:sp>
      <p:sp>
        <p:nvSpPr>
          <p:cNvPr id="49" name="Rounded Rectangle 48">
            <a:extLst>
              <a:ext uri="{FF2B5EF4-FFF2-40B4-BE49-F238E27FC236}">
                <a16:creationId xmlns:a16="http://schemas.microsoft.com/office/drawing/2014/main" id="{9720E1AC-A50B-0832-5DF8-131A63804B95}"/>
              </a:ext>
            </a:extLst>
          </p:cNvPr>
          <p:cNvSpPr/>
          <p:nvPr/>
        </p:nvSpPr>
        <p:spPr>
          <a:xfrm>
            <a:off x="4420017" y="3795651"/>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CH" dirty="0"/>
              <a:t>Language modeling</a:t>
            </a:r>
          </a:p>
          <a:p>
            <a:pPr algn="ctr"/>
            <a:r>
              <a:rPr lang="en-CH" sz="1100" dirty="0"/>
              <a:t>predict next token</a:t>
            </a:r>
          </a:p>
        </p:txBody>
      </p:sp>
      <p:sp>
        <p:nvSpPr>
          <p:cNvPr id="50" name="Rounded Rectangle 49">
            <a:extLst>
              <a:ext uri="{FF2B5EF4-FFF2-40B4-BE49-F238E27FC236}">
                <a16:creationId xmlns:a16="http://schemas.microsoft.com/office/drawing/2014/main" id="{D6964BBD-C6A7-2164-5DF9-FC5A02B0F106}"/>
              </a:ext>
            </a:extLst>
          </p:cNvPr>
          <p:cNvSpPr/>
          <p:nvPr/>
        </p:nvSpPr>
        <p:spPr>
          <a:xfrm>
            <a:off x="6950243" y="3795650"/>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CH" dirty="0"/>
              <a:t>Binary Classification</a:t>
            </a:r>
          </a:p>
          <a:p>
            <a:pPr algn="ctr"/>
            <a:r>
              <a:rPr lang="en-GB" sz="1100" dirty="0"/>
              <a:t>p</a:t>
            </a:r>
            <a:r>
              <a:rPr lang="en-CH" sz="1100" dirty="0"/>
              <a:t>redict rewards consistent with preferences</a:t>
            </a:r>
          </a:p>
        </p:txBody>
      </p:sp>
      <p:sp>
        <p:nvSpPr>
          <p:cNvPr id="51" name="Rounded Rectangle 50">
            <a:extLst>
              <a:ext uri="{FF2B5EF4-FFF2-40B4-BE49-F238E27FC236}">
                <a16:creationId xmlns:a16="http://schemas.microsoft.com/office/drawing/2014/main" id="{93E44652-5D80-C1C2-F869-51B7ACDA3A5B}"/>
              </a:ext>
            </a:extLst>
          </p:cNvPr>
          <p:cNvSpPr/>
          <p:nvPr/>
        </p:nvSpPr>
        <p:spPr>
          <a:xfrm>
            <a:off x="9475508" y="3798172"/>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e-DE" dirty="0"/>
              <a:t>Reinforcement Learning</a:t>
            </a:r>
          </a:p>
          <a:p>
            <a:pPr algn="ctr"/>
            <a:r>
              <a:rPr lang="de-DE" sz="1100" dirty="0" err="1"/>
              <a:t>generate</a:t>
            </a:r>
            <a:r>
              <a:rPr lang="de-DE" sz="1100" dirty="0"/>
              <a:t> </a:t>
            </a:r>
            <a:r>
              <a:rPr lang="de-DE" sz="1100" dirty="0" err="1"/>
              <a:t>tokens</a:t>
            </a:r>
            <a:r>
              <a:rPr lang="de-DE" sz="1100" dirty="0"/>
              <a:t> </a:t>
            </a:r>
            <a:r>
              <a:rPr lang="de-DE" sz="1100" dirty="0" err="1"/>
              <a:t>that</a:t>
            </a:r>
            <a:r>
              <a:rPr lang="de-DE" sz="1100" dirty="0"/>
              <a:t> </a:t>
            </a:r>
            <a:r>
              <a:rPr lang="de-DE" sz="1100" dirty="0" err="1"/>
              <a:t>maximize</a:t>
            </a:r>
            <a:r>
              <a:rPr lang="de-DE" sz="1100" dirty="0"/>
              <a:t> </a:t>
            </a:r>
            <a:r>
              <a:rPr lang="de-DE" sz="1100" dirty="0" err="1"/>
              <a:t>the</a:t>
            </a:r>
            <a:r>
              <a:rPr lang="de-DE" sz="1100" dirty="0"/>
              <a:t> </a:t>
            </a:r>
            <a:r>
              <a:rPr lang="de-DE" sz="1100" dirty="0" err="1"/>
              <a:t>reward</a:t>
            </a:r>
            <a:endParaRPr lang="en-CH" sz="1100" dirty="0"/>
          </a:p>
        </p:txBody>
      </p:sp>
      <p:sp>
        <p:nvSpPr>
          <p:cNvPr id="52" name="Rounded Rectangle 51">
            <a:extLst>
              <a:ext uri="{FF2B5EF4-FFF2-40B4-BE49-F238E27FC236}">
                <a16:creationId xmlns:a16="http://schemas.microsoft.com/office/drawing/2014/main" id="{CDBB1E6C-49C1-0E0F-0918-CFD266A0F859}"/>
              </a:ext>
            </a:extLst>
          </p:cNvPr>
          <p:cNvSpPr/>
          <p:nvPr/>
        </p:nvSpPr>
        <p:spPr>
          <a:xfrm>
            <a:off x="1852791" y="5173428"/>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CH" dirty="0"/>
              <a:t>Base model</a:t>
            </a:r>
          </a:p>
          <a:p>
            <a:pPr algn="ctr"/>
            <a:r>
              <a:rPr lang="en-CH" sz="1100" dirty="0"/>
              <a:t>e.g., GPT</a:t>
            </a:r>
          </a:p>
        </p:txBody>
      </p:sp>
      <p:sp>
        <p:nvSpPr>
          <p:cNvPr id="53" name="Rounded Rectangle 52">
            <a:extLst>
              <a:ext uri="{FF2B5EF4-FFF2-40B4-BE49-F238E27FC236}">
                <a16:creationId xmlns:a16="http://schemas.microsoft.com/office/drawing/2014/main" id="{A1EAF67A-4898-B626-E82D-CD0A6549593C}"/>
              </a:ext>
            </a:extLst>
          </p:cNvPr>
          <p:cNvSpPr/>
          <p:nvPr/>
        </p:nvSpPr>
        <p:spPr>
          <a:xfrm>
            <a:off x="4420017" y="5173428"/>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e-DE" dirty="0"/>
              <a:t>SFT </a:t>
            </a:r>
            <a:r>
              <a:rPr lang="de-DE" dirty="0" err="1"/>
              <a:t>model</a:t>
            </a:r>
            <a:endParaRPr lang="en-CH" dirty="0"/>
          </a:p>
        </p:txBody>
      </p:sp>
      <p:sp>
        <p:nvSpPr>
          <p:cNvPr id="54" name="Rounded Rectangle 53">
            <a:extLst>
              <a:ext uri="{FF2B5EF4-FFF2-40B4-BE49-F238E27FC236}">
                <a16:creationId xmlns:a16="http://schemas.microsoft.com/office/drawing/2014/main" id="{3D15133E-C3A0-C015-FCEC-ACF2725B5C1B}"/>
              </a:ext>
            </a:extLst>
          </p:cNvPr>
          <p:cNvSpPr/>
          <p:nvPr/>
        </p:nvSpPr>
        <p:spPr>
          <a:xfrm>
            <a:off x="6950243" y="5173427"/>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e-DE" dirty="0"/>
              <a:t>RM </a:t>
            </a:r>
            <a:r>
              <a:rPr lang="de-DE" dirty="0" err="1"/>
              <a:t>model</a:t>
            </a:r>
            <a:endParaRPr lang="en-CH" dirty="0"/>
          </a:p>
        </p:txBody>
      </p:sp>
      <p:sp>
        <p:nvSpPr>
          <p:cNvPr id="55" name="Rounded Rectangle 54">
            <a:extLst>
              <a:ext uri="{FF2B5EF4-FFF2-40B4-BE49-F238E27FC236}">
                <a16:creationId xmlns:a16="http://schemas.microsoft.com/office/drawing/2014/main" id="{F315E184-396F-2404-1FC8-4A8E57FE4E4A}"/>
              </a:ext>
            </a:extLst>
          </p:cNvPr>
          <p:cNvSpPr/>
          <p:nvPr/>
        </p:nvSpPr>
        <p:spPr>
          <a:xfrm>
            <a:off x="9475508" y="5175949"/>
            <a:ext cx="1934678" cy="90731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e-DE" dirty="0"/>
              <a:t>RL </a:t>
            </a:r>
            <a:r>
              <a:rPr lang="de-DE" dirty="0" err="1"/>
              <a:t>model</a:t>
            </a:r>
            <a:endParaRPr lang="de-DE" dirty="0"/>
          </a:p>
          <a:p>
            <a:pPr algn="ctr"/>
            <a:r>
              <a:rPr lang="en-CH" sz="1100" dirty="0"/>
              <a:t>e.g., chatGPT</a:t>
            </a:r>
          </a:p>
        </p:txBody>
      </p:sp>
      <p:sp>
        <p:nvSpPr>
          <p:cNvPr id="56" name="Down Arrow 55">
            <a:extLst>
              <a:ext uri="{FF2B5EF4-FFF2-40B4-BE49-F238E27FC236}">
                <a16:creationId xmlns:a16="http://schemas.microsoft.com/office/drawing/2014/main" id="{9870A1E6-BBD6-45C1-6FA4-7776CCE2BDE8}"/>
              </a:ext>
            </a:extLst>
          </p:cNvPr>
          <p:cNvSpPr/>
          <p:nvPr/>
        </p:nvSpPr>
        <p:spPr>
          <a:xfrm>
            <a:off x="2733574" y="3429000"/>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7" name="Down Arrow 56">
            <a:extLst>
              <a:ext uri="{FF2B5EF4-FFF2-40B4-BE49-F238E27FC236}">
                <a16:creationId xmlns:a16="http://schemas.microsoft.com/office/drawing/2014/main" id="{7C0A8CD0-AE7A-2405-DAED-EF86563923E0}"/>
              </a:ext>
            </a:extLst>
          </p:cNvPr>
          <p:cNvSpPr/>
          <p:nvPr/>
        </p:nvSpPr>
        <p:spPr>
          <a:xfrm>
            <a:off x="2733573" y="4814272"/>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8" name="Down Arrow 57">
            <a:extLst>
              <a:ext uri="{FF2B5EF4-FFF2-40B4-BE49-F238E27FC236}">
                <a16:creationId xmlns:a16="http://schemas.microsoft.com/office/drawing/2014/main" id="{0B918D38-D06B-9AEA-4563-149462D442A3}"/>
              </a:ext>
            </a:extLst>
          </p:cNvPr>
          <p:cNvSpPr/>
          <p:nvPr/>
        </p:nvSpPr>
        <p:spPr>
          <a:xfrm>
            <a:off x="5224117" y="3426907"/>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9" name="Down Arrow 58">
            <a:extLst>
              <a:ext uri="{FF2B5EF4-FFF2-40B4-BE49-F238E27FC236}">
                <a16:creationId xmlns:a16="http://schemas.microsoft.com/office/drawing/2014/main" id="{A0EC2672-B5D3-F582-0C01-E8FF923D2DF1}"/>
              </a:ext>
            </a:extLst>
          </p:cNvPr>
          <p:cNvSpPr/>
          <p:nvPr/>
        </p:nvSpPr>
        <p:spPr>
          <a:xfrm>
            <a:off x="5224116" y="4812179"/>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0" name="Down Arrow 59">
            <a:extLst>
              <a:ext uri="{FF2B5EF4-FFF2-40B4-BE49-F238E27FC236}">
                <a16:creationId xmlns:a16="http://schemas.microsoft.com/office/drawing/2014/main" id="{FCD29AD3-4433-A787-A9B1-5A12AF01CCF0}"/>
              </a:ext>
            </a:extLst>
          </p:cNvPr>
          <p:cNvSpPr/>
          <p:nvPr/>
        </p:nvSpPr>
        <p:spPr>
          <a:xfrm>
            <a:off x="7782832" y="3426907"/>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1" name="Down Arrow 60">
            <a:extLst>
              <a:ext uri="{FF2B5EF4-FFF2-40B4-BE49-F238E27FC236}">
                <a16:creationId xmlns:a16="http://schemas.microsoft.com/office/drawing/2014/main" id="{52DAC3AC-C7E3-A624-2544-7C5B62584171}"/>
              </a:ext>
            </a:extLst>
          </p:cNvPr>
          <p:cNvSpPr/>
          <p:nvPr/>
        </p:nvSpPr>
        <p:spPr>
          <a:xfrm>
            <a:off x="7782831" y="4812179"/>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2" name="Down Arrow 61">
            <a:extLst>
              <a:ext uri="{FF2B5EF4-FFF2-40B4-BE49-F238E27FC236}">
                <a16:creationId xmlns:a16="http://schemas.microsoft.com/office/drawing/2014/main" id="{3F4781B0-2F5E-8EBF-5B74-4CCD8F512B47}"/>
              </a:ext>
            </a:extLst>
          </p:cNvPr>
          <p:cNvSpPr/>
          <p:nvPr/>
        </p:nvSpPr>
        <p:spPr>
          <a:xfrm>
            <a:off x="10344018" y="3424386"/>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3" name="Down Arrow 62">
            <a:extLst>
              <a:ext uri="{FF2B5EF4-FFF2-40B4-BE49-F238E27FC236}">
                <a16:creationId xmlns:a16="http://schemas.microsoft.com/office/drawing/2014/main" id="{088784E6-5FAD-C076-B486-67BE00929099}"/>
              </a:ext>
            </a:extLst>
          </p:cNvPr>
          <p:cNvSpPr/>
          <p:nvPr/>
        </p:nvSpPr>
        <p:spPr>
          <a:xfrm>
            <a:off x="10344017" y="4809658"/>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833" name="Picture 832" descr="A black background with a black square&#10;&#10;Description automatically generated with medium confidence">
            <a:extLst>
              <a:ext uri="{FF2B5EF4-FFF2-40B4-BE49-F238E27FC236}">
                <a16:creationId xmlns:a16="http://schemas.microsoft.com/office/drawing/2014/main" id="{4FCA26E4-FEB7-2652-DEA7-81A45B85D619}"/>
              </a:ext>
            </a:extLst>
          </p:cNvPr>
          <p:cNvPicPr>
            <a:picLocks noChangeAspect="1"/>
          </p:cNvPicPr>
          <p:nvPr/>
        </p:nvPicPr>
        <p:blipFill>
          <a:blip r:embed="rId2"/>
          <a:stretch>
            <a:fillRect/>
          </a:stretch>
        </p:blipFill>
        <p:spPr>
          <a:xfrm>
            <a:off x="5971497" y="2928845"/>
            <a:ext cx="288619" cy="288619"/>
          </a:xfrm>
          <a:prstGeom prst="rect">
            <a:avLst/>
          </a:prstGeom>
        </p:spPr>
      </p:pic>
      <p:pic>
        <p:nvPicPr>
          <p:cNvPr id="834" name="Picture 833" descr="A black background with a black square&#10;&#10;Description automatically generated with medium confidence">
            <a:extLst>
              <a:ext uri="{FF2B5EF4-FFF2-40B4-BE49-F238E27FC236}">
                <a16:creationId xmlns:a16="http://schemas.microsoft.com/office/drawing/2014/main" id="{B1FE84CE-3AD5-EF6A-62A0-FBB0D6F372D4}"/>
              </a:ext>
            </a:extLst>
          </p:cNvPr>
          <p:cNvPicPr>
            <a:picLocks noChangeAspect="1"/>
          </p:cNvPicPr>
          <p:nvPr/>
        </p:nvPicPr>
        <p:blipFill>
          <a:blip r:embed="rId2"/>
          <a:stretch>
            <a:fillRect/>
          </a:stretch>
        </p:blipFill>
        <p:spPr>
          <a:xfrm>
            <a:off x="8536362" y="2933333"/>
            <a:ext cx="288619" cy="288619"/>
          </a:xfrm>
          <a:prstGeom prst="rect">
            <a:avLst/>
          </a:prstGeom>
        </p:spPr>
      </p:pic>
      <p:pic>
        <p:nvPicPr>
          <p:cNvPr id="835" name="Picture 834" descr="A black background with a black square&#10;&#10;Description automatically generated with medium confidence">
            <a:extLst>
              <a:ext uri="{FF2B5EF4-FFF2-40B4-BE49-F238E27FC236}">
                <a16:creationId xmlns:a16="http://schemas.microsoft.com/office/drawing/2014/main" id="{55534D86-D68D-0858-A7B9-2F3DDE2E90EA}"/>
              </a:ext>
            </a:extLst>
          </p:cNvPr>
          <p:cNvPicPr>
            <a:picLocks noChangeAspect="1"/>
          </p:cNvPicPr>
          <p:nvPr/>
        </p:nvPicPr>
        <p:blipFill>
          <a:blip r:embed="rId2"/>
          <a:stretch>
            <a:fillRect/>
          </a:stretch>
        </p:blipFill>
        <p:spPr>
          <a:xfrm>
            <a:off x="11065181" y="2928844"/>
            <a:ext cx="288619" cy="288619"/>
          </a:xfrm>
          <a:prstGeom prst="rect">
            <a:avLst/>
          </a:prstGeom>
        </p:spPr>
      </p:pic>
      <p:sp>
        <p:nvSpPr>
          <p:cNvPr id="836" name="Down Arrow 835">
            <a:extLst>
              <a:ext uri="{FF2B5EF4-FFF2-40B4-BE49-F238E27FC236}">
                <a16:creationId xmlns:a16="http://schemas.microsoft.com/office/drawing/2014/main" id="{04127185-A364-1BB2-8EBE-11ED3D23767A}"/>
              </a:ext>
            </a:extLst>
          </p:cNvPr>
          <p:cNvSpPr/>
          <p:nvPr/>
        </p:nvSpPr>
        <p:spPr>
          <a:xfrm rot="14400000">
            <a:off x="3839275" y="5503159"/>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37" name="Down Arrow 836">
            <a:extLst>
              <a:ext uri="{FF2B5EF4-FFF2-40B4-BE49-F238E27FC236}">
                <a16:creationId xmlns:a16="http://schemas.microsoft.com/office/drawing/2014/main" id="{59041997-9A4A-C8EB-8970-3E4E5D408357}"/>
              </a:ext>
            </a:extLst>
          </p:cNvPr>
          <p:cNvSpPr/>
          <p:nvPr/>
        </p:nvSpPr>
        <p:spPr>
          <a:xfrm rot="14400000">
            <a:off x="6400415" y="5503157"/>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38" name="Down Arrow 837">
            <a:extLst>
              <a:ext uri="{FF2B5EF4-FFF2-40B4-BE49-F238E27FC236}">
                <a16:creationId xmlns:a16="http://schemas.microsoft.com/office/drawing/2014/main" id="{C26AAAF5-6518-EB1C-EA3D-AC3B35BE8E64}"/>
              </a:ext>
            </a:extLst>
          </p:cNvPr>
          <p:cNvSpPr/>
          <p:nvPr/>
        </p:nvSpPr>
        <p:spPr>
          <a:xfrm rot="14400000">
            <a:off x="8933479" y="5487606"/>
            <a:ext cx="221381" cy="24785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H"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929596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16</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Contributions</a:t>
            </a:r>
          </a:p>
        </p:txBody>
      </p:sp>
      <p:sp>
        <p:nvSpPr>
          <p:cNvPr id="27" name="Content Placeholder 2">
            <a:extLst>
              <a:ext uri="{FF2B5EF4-FFF2-40B4-BE49-F238E27FC236}">
                <a16:creationId xmlns:a16="http://schemas.microsoft.com/office/drawing/2014/main" id="{52240CBE-3431-7480-1712-DEC148220F3A}"/>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err="1"/>
              <a:t>Un</a:t>
            </a:r>
            <a:r>
              <a:rPr lang="de-DE" dirty="0"/>
              <a:t>/</a:t>
            </a:r>
            <a:r>
              <a:rPr lang="de-DE" dirty="0" err="1"/>
              <a:t>self-supervised</a:t>
            </a:r>
            <a:r>
              <a:rPr lang="de-DE" dirty="0"/>
              <a:t> </a:t>
            </a:r>
            <a:r>
              <a:rPr lang="de-DE" dirty="0" err="1"/>
              <a:t>learning</a:t>
            </a:r>
            <a:r>
              <a:rPr lang="de-DE" dirty="0"/>
              <a:t> </a:t>
            </a:r>
            <a:r>
              <a:rPr lang="de-DE" dirty="0" err="1"/>
              <a:t>for</a:t>
            </a:r>
            <a:r>
              <a:rPr lang="de-DE" dirty="0"/>
              <a:t> smart </a:t>
            </a:r>
            <a:r>
              <a:rPr lang="de-DE" dirty="0" err="1"/>
              <a:t>contract</a:t>
            </a:r>
            <a:r>
              <a:rPr lang="de-DE" dirty="0"/>
              <a:t> </a:t>
            </a:r>
            <a:r>
              <a:rPr lang="de-DE" dirty="0" err="1"/>
              <a:t>anomaly</a:t>
            </a:r>
            <a:r>
              <a:rPr lang="de-DE" dirty="0"/>
              <a:t> </a:t>
            </a:r>
            <a:r>
              <a:rPr lang="de-DE" dirty="0" err="1"/>
              <a:t>detection</a:t>
            </a:r>
            <a:r>
              <a:rPr lang="de-DE" dirty="0"/>
              <a:t> on </a:t>
            </a:r>
            <a:r>
              <a:rPr lang="de-DE" dirty="0" err="1"/>
              <a:t>transaction</a:t>
            </a:r>
            <a:r>
              <a:rPr lang="de-DE" dirty="0"/>
              <a:t> </a:t>
            </a:r>
            <a:r>
              <a:rPr lang="de-DE" dirty="0" err="1"/>
              <a:t>execution</a:t>
            </a:r>
            <a:r>
              <a:rPr lang="de-DE" dirty="0"/>
              <a:t> </a:t>
            </a:r>
            <a:r>
              <a:rPr lang="de-DE" dirty="0" err="1"/>
              <a:t>traces</a:t>
            </a:r>
            <a:endParaRPr lang="de-DE" dirty="0"/>
          </a:p>
          <a:p>
            <a:endParaRPr lang="en-GB" dirty="0"/>
          </a:p>
          <a:p>
            <a:r>
              <a:rPr lang="en-GB" dirty="0"/>
              <a:t>Out of 124 attacks, </a:t>
            </a:r>
            <a:r>
              <a:rPr lang="en-GB" dirty="0" err="1"/>
              <a:t>BlockGPT</a:t>
            </a:r>
            <a:r>
              <a:rPr lang="en-GB" dirty="0"/>
              <a:t> ranked 20 as most abnormal, 20 as second most abnormal, 7 as third most abnormal</a:t>
            </a:r>
          </a:p>
          <a:p>
            <a:endParaRPr lang="en-GB" dirty="0"/>
          </a:p>
          <a:p>
            <a:r>
              <a:rPr lang="en-GB" dirty="0"/>
              <a:t>Batched throughput of 2k transactions/second </a:t>
            </a:r>
            <a:br>
              <a:rPr lang="en-GB" dirty="0"/>
            </a:br>
            <a:r>
              <a:rPr lang="en-GB" dirty="0">
                <a:sym typeface="Wingdings" pitchFamily="2" charset="2"/>
              </a:rPr>
              <a:t> can be used as Intrusion Detection System</a:t>
            </a:r>
            <a:endParaRPr lang="en-GB" dirty="0"/>
          </a:p>
        </p:txBody>
      </p:sp>
    </p:spTree>
    <p:extLst>
      <p:ext uri="{BB962C8B-B14F-4D97-AF65-F5344CB8AC3E}">
        <p14:creationId xmlns:p14="http://schemas.microsoft.com/office/powerpoint/2010/main" val="2702827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17</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Threat Model</a:t>
            </a:r>
          </a:p>
        </p:txBody>
      </p:sp>
      <p:sp>
        <p:nvSpPr>
          <p:cNvPr id="27" name="Content Placeholder 2">
            <a:extLst>
              <a:ext uri="{FF2B5EF4-FFF2-40B4-BE49-F238E27FC236}">
                <a16:creationId xmlns:a16="http://schemas.microsoft.com/office/drawing/2014/main" id="{52240CBE-3431-7480-1712-DEC148220F3A}"/>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err="1"/>
              <a:t>Computationally</a:t>
            </a:r>
            <a:r>
              <a:rPr lang="de-DE" dirty="0"/>
              <a:t> </a:t>
            </a:r>
            <a:r>
              <a:rPr lang="de-DE" dirty="0" err="1"/>
              <a:t>bounded</a:t>
            </a:r>
            <a:r>
              <a:rPr lang="de-DE" dirty="0"/>
              <a:t> </a:t>
            </a:r>
            <a:r>
              <a:rPr lang="de-DE" dirty="0" err="1"/>
              <a:t>adversary</a:t>
            </a:r>
            <a:r>
              <a:rPr lang="de-DE" dirty="0"/>
              <a:t> </a:t>
            </a:r>
            <a:r>
              <a:rPr lang="de-DE" dirty="0" err="1"/>
              <a:t>that</a:t>
            </a:r>
            <a:r>
              <a:rPr lang="de-DE" dirty="0"/>
              <a:t> </a:t>
            </a:r>
            <a:r>
              <a:rPr lang="de-DE" dirty="0" err="1"/>
              <a:t>executes</a:t>
            </a:r>
            <a:r>
              <a:rPr lang="de-DE" dirty="0"/>
              <a:t> </a:t>
            </a:r>
            <a:r>
              <a:rPr lang="de-DE" dirty="0" err="1"/>
              <a:t>transactions</a:t>
            </a:r>
            <a:r>
              <a:rPr lang="de-DE" dirty="0"/>
              <a:t> </a:t>
            </a:r>
            <a:r>
              <a:rPr lang="de-DE" dirty="0" err="1"/>
              <a:t>across</a:t>
            </a:r>
            <a:r>
              <a:rPr lang="de-DE" dirty="0"/>
              <a:t> DeFi </a:t>
            </a:r>
            <a:r>
              <a:rPr lang="de-DE" dirty="0" err="1"/>
              <a:t>platforms</a:t>
            </a:r>
            <a:r>
              <a:rPr lang="de-DE" dirty="0"/>
              <a:t> </a:t>
            </a:r>
            <a:r>
              <a:rPr lang="de-DE" dirty="0" err="1"/>
              <a:t>for</a:t>
            </a:r>
            <a:r>
              <a:rPr lang="de-DE" dirty="0"/>
              <a:t> a </a:t>
            </a:r>
            <a:r>
              <a:rPr lang="de-DE" dirty="0" err="1"/>
              <a:t>montary</a:t>
            </a:r>
            <a:r>
              <a:rPr lang="de-DE" dirty="0"/>
              <a:t> </a:t>
            </a:r>
            <a:r>
              <a:rPr lang="de-DE" dirty="0" err="1"/>
              <a:t>reward</a:t>
            </a:r>
            <a:endParaRPr lang="de-DE" dirty="0"/>
          </a:p>
          <a:p>
            <a:endParaRPr lang="en-GB" dirty="0"/>
          </a:p>
          <a:p>
            <a:pPr lvl="1"/>
            <a:r>
              <a:rPr lang="en-GB" b="1" dirty="0"/>
              <a:t>Observable Adversary</a:t>
            </a:r>
            <a:r>
              <a:rPr lang="en-GB" dirty="0"/>
              <a:t>: e.g., transactions propagate on a P2P</a:t>
            </a:r>
          </a:p>
          <a:p>
            <a:endParaRPr lang="en-GB" dirty="0"/>
          </a:p>
          <a:p>
            <a:pPr lvl="1"/>
            <a:r>
              <a:rPr lang="en-GB" b="1" dirty="0"/>
              <a:t>Hidden Adversary</a:t>
            </a:r>
            <a:r>
              <a:rPr lang="en-GB" dirty="0"/>
              <a:t>: adversary hides transactions, e.g., by using FaaS or colluding with a miner</a:t>
            </a:r>
          </a:p>
        </p:txBody>
      </p:sp>
    </p:spTree>
    <p:extLst>
      <p:ext uri="{BB962C8B-B14F-4D97-AF65-F5344CB8AC3E}">
        <p14:creationId xmlns:p14="http://schemas.microsoft.com/office/powerpoint/2010/main" val="747141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18</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Challenges of conventional ML-based IDS</a:t>
            </a:r>
          </a:p>
        </p:txBody>
      </p:sp>
      <p:sp>
        <p:nvSpPr>
          <p:cNvPr id="27" name="Content Placeholder 2">
            <a:extLst>
              <a:ext uri="{FF2B5EF4-FFF2-40B4-BE49-F238E27FC236}">
                <a16:creationId xmlns:a16="http://schemas.microsoft.com/office/drawing/2014/main" id="{52240CBE-3431-7480-1712-DEC148220F3A}"/>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en-GB" dirty="0"/>
              <a:t>Binary classifier on labels: </a:t>
            </a:r>
            <a:r>
              <a:rPr lang="en-GB" dirty="0">
                <a:solidFill>
                  <a:schemeClr val="tx1"/>
                </a:solidFill>
                <a:latin typeface="Courier New" panose="02070309020205020404" pitchFamily="49" charset="0"/>
                <a:cs typeface="Courier New" panose="02070309020205020404" pitchFamily="49" charset="0"/>
              </a:rPr>
              <a:t>f(</a:t>
            </a:r>
            <a:r>
              <a:rPr lang="en-GB" dirty="0" err="1">
                <a:solidFill>
                  <a:schemeClr val="tx1"/>
                </a:solidFill>
                <a:latin typeface="Courier New" panose="02070309020205020404" pitchFamily="49" charset="0"/>
                <a:cs typeface="Courier New" panose="02070309020205020404" pitchFamily="49" charset="0"/>
              </a:rPr>
              <a:t>tx</a:t>
            </a:r>
            <a:r>
              <a:rPr lang="en-GB" dirty="0">
                <a:solidFill>
                  <a:schemeClr val="tx1"/>
                </a:solidFill>
                <a:latin typeface="Courier New" panose="02070309020205020404" pitchFamily="49" charset="0"/>
                <a:cs typeface="Courier New" panose="02070309020205020404" pitchFamily="49" charset="0"/>
              </a:rPr>
              <a:t>)</a:t>
            </a:r>
            <a:r>
              <a:rPr lang="en-US" sz="3200" dirty="0">
                <a:solidFill>
                  <a:schemeClr val="tx1"/>
                </a:solidFill>
                <a:latin typeface="Courier New" panose="02070309020205020404" pitchFamily="49" charset="0"/>
                <a:ea typeface="Arial"/>
                <a:cs typeface="Courier New" panose="02070309020205020404" pitchFamily="49" charset="0"/>
                <a:sym typeface="Arial"/>
              </a:rPr>
              <a:t>→</a:t>
            </a:r>
            <a:r>
              <a:rPr lang="en-GB" dirty="0">
                <a:solidFill>
                  <a:schemeClr val="tx1"/>
                </a:solidFill>
                <a:latin typeface="Courier New" panose="02070309020205020404" pitchFamily="49" charset="0"/>
                <a:cs typeface="Courier New" panose="02070309020205020404" pitchFamily="49" charset="0"/>
              </a:rPr>
              <a:t>{Attack, Benign}</a:t>
            </a:r>
          </a:p>
          <a:p>
            <a:endParaRPr lang="en-GB" dirty="0"/>
          </a:p>
          <a:p>
            <a:r>
              <a:rPr lang="en-GB" dirty="0"/>
              <a:t>DeFi has limited labelled attack data, attack patterns evolve</a:t>
            </a:r>
          </a:p>
          <a:p>
            <a:endParaRPr lang="en-GB" dirty="0"/>
          </a:p>
          <a:p>
            <a:r>
              <a:rPr lang="en-GB" dirty="0"/>
              <a:t>DeFi attack datapoints are small (&lt;100/year)</a:t>
            </a:r>
          </a:p>
        </p:txBody>
      </p:sp>
    </p:spTree>
    <p:extLst>
      <p:ext uri="{BB962C8B-B14F-4D97-AF65-F5344CB8AC3E}">
        <p14:creationId xmlns:p14="http://schemas.microsoft.com/office/powerpoint/2010/main" val="166956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19</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IDS based on estimated likelihood rank</a:t>
            </a:r>
          </a:p>
        </p:txBody>
      </p:sp>
      <p:sp>
        <p:nvSpPr>
          <p:cNvPr id="27" name="Content Placeholder 2">
            <a:extLst>
              <a:ext uri="{FF2B5EF4-FFF2-40B4-BE49-F238E27FC236}">
                <a16:creationId xmlns:a16="http://schemas.microsoft.com/office/drawing/2014/main" id="{52240CBE-3431-7480-1712-DEC148220F3A}"/>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lnSpcReduction="10000"/>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en-GB" dirty="0"/>
              <a:t>Given a DeFi app</a:t>
            </a:r>
          </a:p>
          <a:p>
            <a:pPr lvl="1"/>
            <a:r>
              <a:rPr lang="en-GB" dirty="0" err="1"/>
              <a:t>BlockGPT</a:t>
            </a:r>
            <a:r>
              <a:rPr lang="en-GB" dirty="0"/>
              <a:t> estimates the log-likelihood of the traces of all transactions involving the app</a:t>
            </a:r>
          </a:p>
          <a:p>
            <a:pPr lvl="1"/>
            <a:r>
              <a:rPr lang="en-GB" dirty="0"/>
              <a:t>Raises alarm for the </a:t>
            </a:r>
            <a:r>
              <a:rPr lang="en-GB" i="1" dirty="0">
                <a:latin typeface="Courier New" panose="02070309020205020404" pitchFamily="49" charset="0"/>
                <a:cs typeface="Courier New" panose="02070309020205020404" pitchFamily="49" charset="0"/>
              </a:rPr>
              <a:t>k</a:t>
            </a:r>
            <a:r>
              <a:rPr lang="en-GB" dirty="0"/>
              <a:t> least likely, i.e. most abnormal transactions.</a:t>
            </a:r>
          </a:p>
          <a:p>
            <a:endParaRPr lang="en-GB" dirty="0"/>
          </a:p>
          <a:p>
            <a:r>
              <a:rPr lang="en-GB" i="1" dirty="0">
                <a:latin typeface="Courier New" panose="02070309020205020404" pitchFamily="49" charset="0"/>
                <a:cs typeface="Courier New" panose="02070309020205020404" pitchFamily="49" charset="0"/>
              </a:rPr>
              <a:t>k</a:t>
            </a:r>
            <a:r>
              <a:rPr lang="en-GB" dirty="0"/>
              <a:t> can be adjusted depending on the </a:t>
            </a:r>
            <a:r>
              <a:rPr lang="en-GB" dirty="0" err="1"/>
              <a:t>dApp</a:t>
            </a:r>
            <a:r>
              <a:rPr lang="en-GB" dirty="0"/>
              <a:t> &amp; costs.</a:t>
            </a:r>
          </a:p>
          <a:p>
            <a:endParaRPr lang="en-GB" dirty="0"/>
          </a:p>
          <a:p>
            <a:r>
              <a:rPr lang="de-DE" dirty="0" err="1"/>
              <a:t>No</a:t>
            </a:r>
            <a:r>
              <a:rPr lang="de-DE" dirty="0"/>
              <a:t> </a:t>
            </a:r>
            <a:r>
              <a:rPr lang="de-DE" dirty="0" err="1"/>
              <a:t>labeled</a:t>
            </a:r>
            <a:r>
              <a:rPr lang="de-DE" dirty="0"/>
              <a:t> </a:t>
            </a:r>
            <a:r>
              <a:rPr lang="de-DE" dirty="0" err="1"/>
              <a:t>data</a:t>
            </a:r>
            <a:r>
              <a:rPr lang="de-DE" dirty="0"/>
              <a:t> </a:t>
            </a:r>
            <a:r>
              <a:rPr lang="de-DE" dirty="0" err="1"/>
              <a:t>required</a:t>
            </a:r>
            <a:r>
              <a:rPr lang="de-DE" dirty="0"/>
              <a:t> </a:t>
            </a:r>
            <a:r>
              <a:rPr lang="de-DE" dirty="0" err="1"/>
              <a:t>for</a:t>
            </a:r>
            <a:r>
              <a:rPr lang="de-DE" dirty="0"/>
              <a:t> </a:t>
            </a:r>
            <a:r>
              <a:rPr lang="de-DE" dirty="0" err="1"/>
              <a:t>training</a:t>
            </a:r>
            <a:r>
              <a:rPr lang="de-DE" dirty="0"/>
              <a:t>.</a:t>
            </a:r>
            <a:endParaRPr lang="en-GB"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8112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ash Boys by Michael Lewis · OverDrive: ebooks, audiobooks, and more for  libraries and schools">
            <a:extLst>
              <a:ext uri="{FF2B5EF4-FFF2-40B4-BE49-F238E27FC236}">
                <a16:creationId xmlns:a16="http://schemas.microsoft.com/office/drawing/2014/main" id="{6C762C63-8D6D-1E43-8913-AFD1D3091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49" y="784176"/>
            <a:ext cx="4183055" cy="5577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228D42-9339-4F17-C1C0-2358139E78BE}"/>
              </a:ext>
            </a:extLst>
          </p:cNvPr>
          <p:cNvSpPr txBox="1"/>
          <p:nvPr/>
        </p:nvSpPr>
        <p:spPr>
          <a:xfrm>
            <a:off x="5891135" y="784176"/>
            <a:ext cx="4207562" cy="461665"/>
          </a:xfrm>
          <a:prstGeom prst="rect">
            <a:avLst/>
          </a:prstGeom>
          <a:noFill/>
        </p:spPr>
        <p:txBody>
          <a:bodyPr wrap="none" rtlCol="0">
            <a:spAutoFit/>
          </a:bodyPr>
          <a:lstStyle/>
          <a:p>
            <a:r>
              <a:rPr lang="en-CN" sz="2400" dirty="0">
                <a:latin typeface="Helvetica" pitchFamily="2" charset="0"/>
              </a:rPr>
              <a:t>High-Frquency Trading (HFT)</a:t>
            </a:r>
          </a:p>
        </p:txBody>
      </p:sp>
      <p:sp>
        <p:nvSpPr>
          <p:cNvPr id="3" name="TextBox 2">
            <a:extLst>
              <a:ext uri="{FF2B5EF4-FFF2-40B4-BE49-F238E27FC236}">
                <a16:creationId xmlns:a16="http://schemas.microsoft.com/office/drawing/2014/main" id="{D1ADA853-5BA7-889F-254A-078CDF7CDF4A}"/>
              </a:ext>
            </a:extLst>
          </p:cNvPr>
          <p:cNvSpPr txBox="1"/>
          <p:nvPr/>
        </p:nvSpPr>
        <p:spPr>
          <a:xfrm>
            <a:off x="5891135" y="1946153"/>
            <a:ext cx="2034531" cy="461665"/>
          </a:xfrm>
          <a:prstGeom prst="rect">
            <a:avLst/>
          </a:prstGeom>
          <a:noFill/>
        </p:spPr>
        <p:txBody>
          <a:bodyPr wrap="none" rtlCol="0">
            <a:spAutoFit/>
          </a:bodyPr>
          <a:lstStyle/>
          <a:p>
            <a:r>
              <a:rPr lang="en-CN" sz="2400" dirty="0">
                <a:latin typeface="Helvetica" pitchFamily="2" charset="0"/>
              </a:rPr>
              <a:t>Front-running</a:t>
            </a:r>
          </a:p>
        </p:txBody>
      </p:sp>
      <p:pic>
        <p:nvPicPr>
          <p:cNvPr id="11266" name="Picture 2" descr="REAL CLEAR CRYPTO: Answering Tough Crypto Questions From Clients -  Dwealth.news">
            <a:extLst>
              <a:ext uri="{FF2B5EF4-FFF2-40B4-BE49-F238E27FC236}">
                <a16:creationId xmlns:a16="http://schemas.microsoft.com/office/drawing/2014/main" id="{87525A9E-E362-65F4-B299-59DD0864F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135" y="3191763"/>
            <a:ext cx="5630099" cy="316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9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a:extLst>
              <a:ext uri="{FF2B5EF4-FFF2-40B4-BE49-F238E27FC236}">
                <a16:creationId xmlns:a16="http://schemas.microsoft.com/office/drawing/2014/main" id="{4583564C-3859-50F9-6887-72473905299B}"/>
              </a:ext>
            </a:extLst>
          </p:cNvPr>
          <p:cNvSpPr/>
          <p:nvPr/>
        </p:nvSpPr>
        <p:spPr>
          <a:xfrm>
            <a:off x="1486999" y="2436352"/>
            <a:ext cx="1573834" cy="1386348"/>
          </a:xfrm>
          <a:prstGeom prst="rightArrowCallou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20</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BlockGPT</a:t>
            </a:r>
          </a:p>
        </p:txBody>
      </p:sp>
      <p:sp>
        <p:nvSpPr>
          <p:cNvPr id="8" name="Alternative Process 7">
            <a:extLst>
              <a:ext uri="{FF2B5EF4-FFF2-40B4-BE49-F238E27FC236}">
                <a16:creationId xmlns:a16="http://schemas.microsoft.com/office/drawing/2014/main" id="{B24DB334-82B9-2EFE-5F0E-12EF55E81722}"/>
              </a:ext>
            </a:extLst>
          </p:cNvPr>
          <p:cNvSpPr/>
          <p:nvPr/>
        </p:nvSpPr>
        <p:spPr>
          <a:xfrm>
            <a:off x="3157743" y="2229616"/>
            <a:ext cx="2345044" cy="3468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err="1"/>
              <a:t>BlockGPT</a:t>
            </a:r>
            <a:endParaRPr lang="en-GB" sz="3200" dirty="0"/>
          </a:p>
          <a:p>
            <a:pPr algn="ctr"/>
            <a:endParaRPr lang="en-GB" sz="3200" dirty="0"/>
          </a:p>
          <a:p>
            <a:pPr algn="ctr"/>
            <a:r>
              <a:rPr lang="en-GB" dirty="0"/>
              <a:t>Trace</a:t>
            </a:r>
          </a:p>
          <a:p>
            <a:pPr algn="ctr"/>
            <a:r>
              <a:rPr lang="en-CH" dirty="0"/>
              <a:t>Likelihood Estimation</a:t>
            </a:r>
          </a:p>
        </p:txBody>
      </p:sp>
      <p:sp>
        <p:nvSpPr>
          <p:cNvPr id="10" name="TextBox 9">
            <a:extLst>
              <a:ext uri="{FF2B5EF4-FFF2-40B4-BE49-F238E27FC236}">
                <a16:creationId xmlns:a16="http://schemas.microsoft.com/office/drawing/2014/main" id="{C7603AF5-2007-8D5B-55FB-0E39F0EDB956}"/>
              </a:ext>
            </a:extLst>
          </p:cNvPr>
          <p:cNvSpPr txBox="1"/>
          <p:nvPr/>
        </p:nvSpPr>
        <p:spPr>
          <a:xfrm>
            <a:off x="1632024" y="2551692"/>
            <a:ext cx="726165" cy="307777"/>
          </a:xfrm>
          <a:prstGeom prst="rect">
            <a:avLst/>
          </a:prstGeom>
          <a:noFill/>
          <a:ln>
            <a:solidFill>
              <a:schemeClr val="accent1">
                <a:shade val="15000"/>
              </a:schemeClr>
            </a:solidFill>
          </a:ln>
        </p:spPr>
        <p:txBody>
          <a:bodyPr wrap="square" rtlCol="0">
            <a:spAutoFit/>
          </a:bodyPr>
          <a:lstStyle/>
          <a:p>
            <a:r>
              <a:rPr lang="de-DE" dirty="0">
                <a:latin typeface="Courier New" panose="02070309020205020404" pitchFamily="49" charset="0"/>
                <a:cs typeface="Courier New" panose="02070309020205020404" pitchFamily="49" charset="0"/>
              </a:rPr>
              <a:t>tx1</a:t>
            </a:r>
            <a:endParaRPr lang="en-CH"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9136569A-8EB9-7477-897E-BDFFAEC2C5C0}"/>
              </a:ext>
            </a:extLst>
          </p:cNvPr>
          <p:cNvSpPr txBox="1"/>
          <p:nvPr/>
        </p:nvSpPr>
        <p:spPr>
          <a:xfrm>
            <a:off x="6450617" y="2859469"/>
            <a:ext cx="2664733" cy="2031325"/>
          </a:xfrm>
          <a:prstGeom prst="rect">
            <a:avLst/>
          </a:prstGeom>
          <a:noFill/>
          <a:ln>
            <a:solidFill>
              <a:schemeClr val="accent1">
                <a:shade val="15000"/>
              </a:schemeClr>
            </a:solidFill>
          </a:ln>
        </p:spPr>
        <p:txBody>
          <a:bodyPr wrap="square" rtlCol="0">
            <a:spAutoFit/>
          </a:bodyPr>
          <a:lstStyle/>
          <a:p>
            <a:r>
              <a:rPr lang="de-DE" b="1" dirty="0" err="1">
                <a:latin typeface="Courier New" panose="02070309020205020404" pitchFamily="49" charset="0"/>
                <a:cs typeface="Courier New" panose="02070309020205020404" pitchFamily="49" charset="0"/>
              </a:rPr>
              <a:t>Results</a:t>
            </a:r>
            <a:r>
              <a:rPr lang="de-DE" b="1" dirty="0">
                <a:latin typeface="Courier New" panose="02070309020205020404" pitchFamily="49" charset="0"/>
                <a:cs typeface="Courier New" panose="02070309020205020404" pitchFamily="49" charset="0"/>
              </a:rPr>
              <a:t>:</a:t>
            </a: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log p(New </a:t>
            </a:r>
            <a:r>
              <a:rPr lang="de-DE" dirty="0" err="1">
                <a:latin typeface="Courier New" panose="02070309020205020404" pitchFamily="49" charset="0"/>
                <a:cs typeface="Courier New" panose="02070309020205020404" pitchFamily="49" charset="0"/>
              </a:rPr>
              <a:t>tx</a:t>
            </a:r>
            <a:r>
              <a:rPr lang="de-DE" dirty="0">
                <a:latin typeface="Courier New" panose="02070309020205020404" pitchFamily="49" charset="0"/>
                <a:cs typeface="Courier New" panose="02070309020205020404" pitchFamily="49" charset="0"/>
              </a:rPr>
              <a:t>)</a:t>
            </a:r>
          </a:p>
          <a:p>
            <a:endParaRPr lang="de-DE" dirty="0">
              <a:latin typeface="Courier New" panose="02070309020205020404" pitchFamily="49" charset="0"/>
              <a:cs typeface="Courier New" panose="02070309020205020404" pitchFamily="49" charset="0"/>
            </a:endParaRPr>
          </a:p>
          <a:p>
            <a:r>
              <a:rPr lang="de-DE" b="1" dirty="0">
                <a:latin typeface="Courier New" panose="02070309020205020404" pitchFamily="49" charset="0"/>
                <a:cs typeface="Courier New" panose="02070309020205020404" pitchFamily="49" charset="0"/>
              </a:rPr>
              <a:t>--- </a:t>
            </a:r>
            <a:r>
              <a:rPr lang="de-DE" b="1" dirty="0" err="1">
                <a:latin typeface="Courier New" panose="02070309020205020404" pitchFamily="49" charset="0"/>
                <a:cs typeface="Courier New" panose="02070309020205020404" pitchFamily="49" charset="0"/>
              </a:rPr>
              <a:t>alarm</a:t>
            </a:r>
            <a:r>
              <a:rPr lang="de-DE" b="1" dirty="0">
                <a:latin typeface="Courier New" panose="02070309020205020404" pitchFamily="49" charset="0"/>
                <a:cs typeface="Courier New" panose="02070309020205020404" pitchFamily="49" charset="0"/>
              </a:rPr>
              <a:t> </a:t>
            </a:r>
            <a:r>
              <a:rPr lang="de-DE" b="1" dirty="0" err="1">
                <a:latin typeface="Courier New" panose="02070309020205020404" pitchFamily="49" charset="0"/>
                <a:cs typeface="Courier New" panose="02070309020205020404" pitchFamily="49" charset="0"/>
              </a:rPr>
              <a:t>threshold</a:t>
            </a:r>
            <a:r>
              <a:rPr lang="de-DE" b="1" dirty="0">
                <a:latin typeface="Courier New" panose="02070309020205020404" pitchFamily="49" charset="0"/>
                <a:cs typeface="Courier New" panose="02070309020205020404" pitchFamily="49" charset="0"/>
              </a:rPr>
              <a:t> ---</a:t>
            </a: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log p(tx2)</a:t>
            </a:r>
          </a:p>
          <a:p>
            <a:r>
              <a:rPr lang="de-DE" dirty="0">
                <a:latin typeface="Courier New" panose="02070309020205020404" pitchFamily="49" charset="0"/>
                <a:cs typeface="Courier New" panose="02070309020205020404" pitchFamily="49" charset="0"/>
              </a:rPr>
              <a:t>log p(tx3)</a:t>
            </a:r>
          </a:p>
          <a:p>
            <a:r>
              <a:rPr lang="de-DE" dirty="0">
                <a:latin typeface="Courier New" panose="02070309020205020404" pitchFamily="49" charset="0"/>
                <a:cs typeface="Courier New" panose="02070309020205020404" pitchFamily="49" charset="0"/>
              </a:rPr>
              <a:t>log p(tx1)</a:t>
            </a:r>
          </a:p>
        </p:txBody>
      </p:sp>
      <p:sp>
        <p:nvSpPr>
          <p:cNvPr id="5" name="Rectangle 4">
            <a:extLst>
              <a:ext uri="{FF2B5EF4-FFF2-40B4-BE49-F238E27FC236}">
                <a16:creationId xmlns:a16="http://schemas.microsoft.com/office/drawing/2014/main" id="{252384F8-491E-923D-285D-A47D4211B1C9}"/>
              </a:ext>
            </a:extLst>
          </p:cNvPr>
          <p:cNvSpPr/>
          <p:nvPr/>
        </p:nvSpPr>
        <p:spPr>
          <a:xfrm>
            <a:off x="3409141" y="536439"/>
            <a:ext cx="1107997" cy="1200329"/>
          </a:xfrm>
          <a:prstGeom prst="rect">
            <a:avLst/>
          </a:prstGeom>
        </p:spPr>
        <p:txBody>
          <a:bodyPr wrap="none">
            <a:spAutoFit/>
          </a:bodyPr>
          <a:lstStyle/>
          <a:p>
            <a:pPr algn="ctr"/>
            <a:r>
              <a:rPr lang="en-GB" sz="7200" dirty="0"/>
              <a:t>🧐</a:t>
            </a:r>
          </a:p>
        </p:txBody>
      </p:sp>
      <p:sp>
        <p:nvSpPr>
          <p:cNvPr id="11" name="TextBox 10">
            <a:extLst>
              <a:ext uri="{FF2B5EF4-FFF2-40B4-BE49-F238E27FC236}">
                <a16:creationId xmlns:a16="http://schemas.microsoft.com/office/drawing/2014/main" id="{36CB878D-172C-5CFE-031F-DE29FACE7CE0}"/>
              </a:ext>
            </a:extLst>
          </p:cNvPr>
          <p:cNvSpPr txBox="1"/>
          <p:nvPr/>
        </p:nvSpPr>
        <p:spPr>
          <a:xfrm>
            <a:off x="1630421" y="2973602"/>
            <a:ext cx="726165" cy="307777"/>
          </a:xfrm>
          <a:prstGeom prst="rect">
            <a:avLst/>
          </a:prstGeom>
          <a:noFill/>
          <a:ln>
            <a:solidFill>
              <a:schemeClr val="accent1">
                <a:shade val="15000"/>
              </a:schemeClr>
            </a:solidFill>
          </a:ln>
        </p:spPr>
        <p:txBody>
          <a:bodyPr wrap="square" rtlCol="0">
            <a:spAutoFit/>
          </a:bodyPr>
          <a:lstStyle/>
          <a:p>
            <a:r>
              <a:rPr lang="de-DE" dirty="0">
                <a:latin typeface="Courier New" panose="02070309020205020404" pitchFamily="49" charset="0"/>
                <a:cs typeface="Courier New" panose="02070309020205020404" pitchFamily="49" charset="0"/>
              </a:rPr>
              <a:t>tx2</a:t>
            </a:r>
            <a:endParaRPr lang="en-CH"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A41A1969-5B98-CFB1-73D5-5FD7B0D248D5}"/>
              </a:ext>
            </a:extLst>
          </p:cNvPr>
          <p:cNvSpPr txBox="1"/>
          <p:nvPr/>
        </p:nvSpPr>
        <p:spPr>
          <a:xfrm>
            <a:off x="1630420" y="3395512"/>
            <a:ext cx="726165" cy="307777"/>
          </a:xfrm>
          <a:prstGeom prst="rect">
            <a:avLst/>
          </a:prstGeom>
          <a:noFill/>
          <a:ln>
            <a:solidFill>
              <a:schemeClr val="accent1">
                <a:shade val="15000"/>
              </a:schemeClr>
            </a:solidFill>
          </a:ln>
        </p:spPr>
        <p:txBody>
          <a:bodyPr wrap="square" rtlCol="0">
            <a:spAutoFit/>
          </a:bodyPr>
          <a:lstStyle/>
          <a:p>
            <a:r>
              <a:rPr lang="de-DE" dirty="0">
                <a:latin typeface="Courier New" panose="02070309020205020404" pitchFamily="49" charset="0"/>
                <a:cs typeface="Courier New" panose="02070309020205020404" pitchFamily="49" charset="0"/>
              </a:rPr>
              <a:t>tx3</a:t>
            </a:r>
            <a:endParaRPr lang="en-CH" dirty="0">
              <a:latin typeface="Courier New" panose="02070309020205020404" pitchFamily="49" charset="0"/>
              <a:cs typeface="Courier New" panose="02070309020205020404" pitchFamily="49" charset="0"/>
            </a:endParaRPr>
          </a:p>
        </p:txBody>
      </p:sp>
      <p:sp>
        <p:nvSpPr>
          <p:cNvPr id="13" name="Right Arrow Callout 12">
            <a:extLst>
              <a:ext uri="{FF2B5EF4-FFF2-40B4-BE49-F238E27FC236}">
                <a16:creationId xmlns:a16="http://schemas.microsoft.com/office/drawing/2014/main" id="{C3EAB2F5-B4E8-E926-3FF0-9B43458B5F81}"/>
              </a:ext>
            </a:extLst>
          </p:cNvPr>
          <p:cNvSpPr/>
          <p:nvPr/>
        </p:nvSpPr>
        <p:spPr>
          <a:xfrm>
            <a:off x="1486999" y="4494997"/>
            <a:ext cx="1573834" cy="490889"/>
          </a:xfrm>
          <a:prstGeom prst="rightArrowCallou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8A570BFD-A677-9A09-4A0A-210942D3347F}"/>
              </a:ext>
            </a:extLst>
          </p:cNvPr>
          <p:cNvSpPr txBox="1"/>
          <p:nvPr/>
        </p:nvSpPr>
        <p:spPr>
          <a:xfrm>
            <a:off x="1577480" y="4572342"/>
            <a:ext cx="832043" cy="307777"/>
          </a:xfrm>
          <a:prstGeom prst="rect">
            <a:avLst/>
          </a:prstGeom>
          <a:noFill/>
          <a:ln>
            <a:solidFill>
              <a:schemeClr val="accent1">
                <a:shade val="15000"/>
              </a:schemeClr>
            </a:solidFill>
          </a:ln>
        </p:spPr>
        <p:txBody>
          <a:bodyPr wrap="square" rtlCol="0">
            <a:spAutoFit/>
          </a:bodyPr>
          <a:lstStyle/>
          <a:p>
            <a:r>
              <a:rPr lang="de-DE" dirty="0">
                <a:latin typeface="Courier New" panose="02070309020205020404" pitchFamily="49" charset="0"/>
                <a:cs typeface="Courier New" panose="02070309020205020404" pitchFamily="49" charset="0"/>
              </a:rPr>
              <a:t>New </a:t>
            </a:r>
            <a:r>
              <a:rPr lang="de-DE" dirty="0" err="1">
                <a:latin typeface="Courier New" panose="02070309020205020404" pitchFamily="49" charset="0"/>
                <a:cs typeface="Courier New" panose="02070309020205020404" pitchFamily="49" charset="0"/>
              </a:rPr>
              <a:t>tx</a:t>
            </a:r>
            <a:endParaRPr lang="en-CH" dirty="0">
              <a:latin typeface="Courier New" panose="02070309020205020404" pitchFamily="49" charset="0"/>
              <a:cs typeface="Courier New" panose="02070309020205020404" pitchFamily="49" charset="0"/>
            </a:endParaRPr>
          </a:p>
        </p:txBody>
      </p:sp>
      <p:pic>
        <p:nvPicPr>
          <p:cNvPr id="18" name="Picture 17" descr="A red and white exclamation mark on a black background&#10;&#10;Description automatically generated">
            <a:extLst>
              <a:ext uri="{FF2B5EF4-FFF2-40B4-BE49-F238E27FC236}">
                <a16:creationId xmlns:a16="http://schemas.microsoft.com/office/drawing/2014/main" id="{490DBF50-F514-D407-F6A5-EC18BB28845B}"/>
              </a:ext>
            </a:extLst>
          </p:cNvPr>
          <p:cNvPicPr>
            <a:picLocks noChangeAspect="1"/>
          </p:cNvPicPr>
          <p:nvPr/>
        </p:nvPicPr>
        <p:blipFill>
          <a:blip r:embed="rId2"/>
          <a:stretch>
            <a:fillRect/>
          </a:stretch>
        </p:blipFill>
        <p:spPr>
          <a:xfrm>
            <a:off x="10004124" y="2973602"/>
            <a:ext cx="1781476" cy="1781476"/>
          </a:xfrm>
          <a:prstGeom prst="rect">
            <a:avLst/>
          </a:prstGeom>
        </p:spPr>
      </p:pic>
      <p:sp>
        <p:nvSpPr>
          <p:cNvPr id="19" name="Right Arrow 18">
            <a:extLst>
              <a:ext uri="{FF2B5EF4-FFF2-40B4-BE49-F238E27FC236}">
                <a16:creationId xmlns:a16="http://schemas.microsoft.com/office/drawing/2014/main" id="{205CC2A0-07BC-363C-756C-98761B40D1FE}"/>
              </a:ext>
            </a:extLst>
          </p:cNvPr>
          <p:cNvSpPr/>
          <p:nvPr/>
        </p:nvSpPr>
        <p:spPr>
          <a:xfrm>
            <a:off x="5502787" y="3618842"/>
            <a:ext cx="840261" cy="5296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21" name="Straight Arrow Connector 20">
            <a:extLst>
              <a:ext uri="{FF2B5EF4-FFF2-40B4-BE49-F238E27FC236}">
                <a16:creationId xmlns:a16="http://schemas.microsoft.com/office/drawing/2014/main" id="{2A97845C-22F1-53E0-535E-50D32C1F6179}"/>
              </a:ext>
            </a:extLst>
          </p:cNvPr>
          <p:cNvCxnSpPr/>
          <p:nvPr/>
        </p:nvCxnSpPr>
        <p:spPr>
          <a:xfrm flipV="1">
            <a:off x="9259504" y="2873339"/>
            <a:ext cx="0" cy="2020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907FEE5-E3FB-277C-9568-35CA192A65FC}"/>
              </a:ext>
            </a:extLst>
          </p:cNvPr>
          <p:cNvSpPr txBox="1"/>
          <p:nvPr/>
        </p:nvSpPr>
        <p:spPr>
          <a:xfrm rot="5400000">
            <a:off x="8360189" y="4486069"/>
            <a:ext cx="2075677" cy="307777"/>
          </a:xfrm>
          <a:prstGeom prst="rect">
            <a:avLst/>
          </a:prstGeom>
          <a:noFill/>
        </p:spPr>
        <p:txBody>
          <a:bodyPr wrap="square">
            <a:spAutoFit/>
          </a:bodyPr>
          <a:lstStyle/>
          <a:p>
            <a:r>
              <a:rPr lang="de-DE" b="1" dirty="0">
                <a:latin typeface="Courier New" panose="02070309020205020404" pitchFamily="49" charset="0"/>
                <a:cs typeface="Courier New" panose="02070309020205020404" pitchFamily="49" charset="0"/>
              </a:rPr>
              <a:t>Abnormality</a:t>
            </a:r>
            <a:endParaRPr lang="en-CH" b="1" dirty="0"/>
          </a:p>
        </p:txBody>
      </p:sp>
      <p:sp>
        <p:nvSpPr>
          <p:cNvPr id="24" name="Oval 23">
            <a:extLst>
              <a:ext uri="{FF2B5EF4-FFF2-40B4-BE49-F238E27FC236}">
                <a16:creationId xmlns:a16="http://schemas.microsoft.com/office/drawing/2014/main" id="{9E23F152-8367-18A2-1D14-D6C48624EC25}"/>
              </a:ext>
            </a:extLst>
          </p:cNvPr>
          <p:cNvSpPr/>
          <p:nvPr/>
        </p:nvSpPr>
        <p:spPr>
          <a:xfrm>
            <a:off x="695924" y="2960618"/>
            <a:ext cx="587141" cy="5721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000" b="1" dirty="0"/>
              <a:t>1.</a:t>
            </a:r>
            <a:endParaRPr lang="en-CH" b="1" dirty="0"/>
          </a:p>
        </p:txBody>
      </p:sp>
      <p:sp>
        <p:nvSpPr>
          <p:cNvPr id="25" name="Oval 24">
            <a:extLst>
              <a:ext uri="{FF2B5EF4-FFF2-40B4-BE49-F238E27FC236}">
                <a16:creationId xmlns:a16="http://schemas.microsoft.com/office/drawing/2014/main" id="{9C82517D-1A13-0CB2-7DA9-E152F03BB003}"/>
              </a:ext>
            </a:extLst>
          </p:cNvPr>
          <p:cNvSpPr/>
          <p:nvPr/>
        </p:nvSpPr>
        <p:spPr>
          <a:xfrm>
            <a:off x="695923" y="4454385"/>
            <a:ext cx="587141" cy="5721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000" b="1" dirty="0"/>
              <a:t>2.</a:t>
            </a:r>
            <a:endParaRPr lang="en-CH" b="1" dirty="0"/>
          </a:p>
        </p:txBody>
      </p:sp>
      <p:sp>
        <p:nvSpPr>
          <p:cNvPr id="26" name="Oval 25">
            <a:extLst>
              <a:ext uri="{FF2B5EF4-FFF2-40B4-BE49-F238E27FC236}">
                <a16:creationId xmlns:a16="http://schemas.microsoft.com/office/drawing/2014/main" id="{78B5EC87-22DC-AD9A-39A1-2AACA62C3A21}"/>
              </a:ext>
            </a:extLst>
          </p:cNvPr>
          <p:cNvSpPr/>
          <p:nvPr/>
        </p:nvSpPr>
        <p:spPr>
          <a:xfrm>
            <a:off x="7553235" y="2150296"/>
            <a:ext cx="587141" cy="5721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000" b="1" dirty="0"/>
              <a:t>3.</a:t>
            </a:r>
            <a:endParaRPr lang="en-CH" b="1" dirty="0"/>
          </a:p>
        </p:txBody>
      </p:sp>
    </p:spTree>
    <p:extLst>
      <p:ext uri="{BB962C8B-B14F-4D97-AF65-F5344CB8AC3E}">
        <p14:creationId xmlns:p14="http://schemas.microsoft.com/office/powerpoint/2010/main" val="4101603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21</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BlockGPT Advantages</a:t>
            </a:r>
          </a:p>
        </p:txBody>
      </p:sp>
      <p:sp>
        <p:nvSpPr>
          <p:cNvPr id="27" name="Content Placeholder 2">
            <a:extLst>
              <a:ext uri="{FF2B5EF4-FFF2-40B4-BE49-F238E27FC236}">
                <a16:creationId xmlns:a16="http://schemas.microsoft.com/office/drawing/2014/main" id="{52240CBE-3431-7480-1712-DEC148220F3A}"/>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en-GB" dirty="0"/>
              <a:t>No engineered rules, data driven.</a:t>
            </a:r>
          </a:p>
          <a:p>
            <a:endParaRPr lang="en-GB" dirty="0"/>
          </a:p>
          <a:p>
            <a:r>
              <a:rPr lang="en-GB" dirty="0"/>
              <a:t>Can detect new attacks not covered by known rules.</a:t>
            </a:r>
          </a:p>
          <a:p>
            <a:endParaRPr lang="en-GB" dirty="0"/>
          </a:p>
          <a:p>
            <a:r>
              <a:rPr lang="de-DE" dirty="0"/>
              <a:t>Can </a:t>
            </a:r>
            <a:r>
              <a:rPr lang="de-DE" dirty="0" err="1"/>
              <a:t>detect</a:t>
            </a:r>
            <a:r>
              <a:rPr lang="de-DE" dirty="0"/>
              <a:t> non-profitable </a:t>
            </a:r>
            <a:r>
              <a:rPr lang="de-DE" dirty="0" err="1"/>
              <a:t>transactions</a:t>
            </a:r>
            <a:r>
              <a:rPr lang="de-DE" dirty="0"/>
              <a:t> </a:t>
            </a:r>
            <a:r>
              <a:rPr lang="de-DE" dirty="0" err="1"/>
              <a:t>initiated</a:t>
            </a:r>
            <a:r>
              <a:rPr lang="de-DE" dirty="0"/>
              <a:t> </a:t>
            </a:r>
            <a:r>
              <a:rPr lang="de-DE" dirty="0" err="1"/>
              <a:t>by</a:t>
            </a:r>
            <a:r>
              <a:rPr lang="de-DE" dirty="0"/>
              <a:t> </a:t>
            </a:r>
            <a:r>
              <a:rPr lang="de-DE" dirty="0" err="1"/>
              <a:t>attackers</a:t>
            </a:r>
            <a:r>
              <a:rPr lang="de-DE" dirty="0"/>
              <a:t> </a:t>
            </a:r>
            <a:r>
              <a:rPr lang="de-DE" dirty="0" err="1"/>
              <a:t>as</a:t>
            </a:r>
            <a:r>
              <a:rPr lang="de-DE" dirty="0"/>
              <a:t> a </a:t>
            </a:r>
            <a:r>
              <a:rPr lang="de-DE" dirty="0" err="1"/>
              <a:t>sanity</a:t>
            </a:r>
            <a:r>
              <a:rPr lang="de-DE" dirty="0"/>
              <a:t> check.</a:t>
            </a:r>
          </a:p>
        </p:txBody>
      </p:sp>
    </p:spTree>
    <p:extLst>
      <p:ext uri="{BB962C8B-B14F-4D97-AF65-F5344CB8AC3E}">
        <p14:creationId xmlns:p14="http://schemas.microsoft.com/office/powerpoint/2010/main" val="3062447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22</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Dataset</a:t>
            </a:r>
          </a:p>
        </p:txBody>
      </p:sp>
      <p:sp>
        <p:nvSpPr>
          <p:cNvPr id="2" name="Content Placeholder 2">
            <a:extLst>
              <a:ext uri="{FF2B5EF4-FFF2-40B4-BE49-F238E27FC236}">
                <a16:creationId xmlns:a16="http://schemas.microsoft.com/office/drawing/2014/main" id="{DC4488F5-2BE8-B193-E889-E36C3EC33F77}"/>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err="1"/>
              <a:t>Unlabeled</a:t>
            </a:r>
            <a:r>
              <a:rPr lang="de-DE" dirty="0"/>
              <a:t> (</a:t>
            </a:r>
            <a:r>
              <a:rPr lang="de-DE" dirty="0" err="1"/>
              <a:t>pretraining</a:t>
            </a:r>
            <a:r>
              <a:rPr lang="de-DE" dirty="0"/>
              <a:t>)</a:t>
            </a:r>
          </a:p>
          <a:p>
            <a:pPr lvl="1"/>
            <a:r>
              <a:rPr lang="de-DE" dirty="0"/>
              <a:t>68M </a:t>
            </a:r>
            <a:r>
              <a:rPr lang="de-DE" dirty="0" err="1"/>
              <a:t>txs</a:t>
            </a:r>
            <a:r>
              <a:rPr lang="de-DE" dirty="0"/>
              <a:t>/1523 </a:t>
            </a:r>
            <a:r>
              <a:rPr lang="de-DE" dirty="0" err="1"/>
              <a:t>days</a:t>
            </a:r>
            <a:r>
              <a:rPr lang="de-DE" dirty="0"/>
              <a:t> </a:t>
            </a:r>
            <a:r>
              <a:rPr lang="de-DE" dirty="0" err="1"/>
              <a:t>from</a:t>
            </a:r>
            <a:r>
              <a:rPr lang="de-DE" dirty="0"/>
              <a:t> </a:t>
            </a:r>
            <a:r>
              <a:rPr lang="de-DE" dirty="0" err="1"/>
              <a:t>victim</a:t>
            </a:r>
            <a:r>
              <a:rPr lang="de-DE" dirty="0"/>
              <a:t> </a:t>
            </a:r>
            <a:r>
              <a:rPr lang="de-DE" dirty="0" err="1"/>
              <a:t>dApps</a:t>
            </a:r>
            <a:endParaRPr lang="en-GB" dirty="0">
              <a:solidFill>
                <a:schemeClr val="tx1"/>
              </a:solidFill>
              <a:latin typeface="Courier New" panose="02070309020205020404" pitchFamily="49" charset="0"/>
              <a:cs typeface="Courier New" panose="02070309020205020404" pitchFamily="49" charset="0"/>
            </a:endParaRPr>
          </a:p>
          <a:p>
            <a:endParaRPr lang="en-GB" dirty="0"/>
          </a:p>
          <a:p>
            <a:r>
              <a:rPr lang="en-GB" dirty="0" err="1"/>
              <a:t>Labeled</a:t>
            </a:r>
            <a:r>
              <a:rPr lang="en-GB" dirty="0"/>
              <a:t> (evaluation only)</a:t>
            </a:r>
          </a:p>
          <a:p>
            <a:pPr lvl="1"/>
            <a:r>
              <a:rPr lang="en-GB" dirty="0"/>
              <a:t>124 DeFi attack</a:t>
            </a:r>
          </a:p>
          <a:p>
            <a:pPr lvl="1"/>
            <a:r>
              <a:rPr lang="en-GB" dirty="0"/>
              <a:t>Possibly multiple attack transactions per </a:t>
            </a:r>
            <a:r>
              <a:rPr lang="en-GB" dirty="0" err="1"/>
              <a:t>dApp</a:t>
            </a:r>
            <a:endParaRPr lang="en-GB" dirty="0"/>
          </a:p>
        </p:txBody>
      </p:sp>
    </p:spTree>
    <p:extLst>
      <p:ext uri="{BB962C8B-B14F-4D97-AF65-F5344CB8AC3E}">
        <p14:creationId xmlns:p14="http://schemas.microsoft.com/office/powerpoint/2010/main" val="96925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23</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Dataset</a:t>
            </a:r>
          </a:p>
        </p:txBody>
      </p:sp>
      <p:pic>
        <p:nvPicPr>
          <p:cNvPr id="9" name="Picture 8">
            <a:extLst>
              <a:ext uri="{FF2B5EF4-FFF2-40B4-BE49-F238E27FC236}">
                <a16:creationId xmlns:a16="http://schemas.microsoft.com/office/drawing/2014/main" id="{6ED636FE-6D82-A4AC-934D-B1F94028F0F4}"/>
              </a:ext>
            </a:extLst>
          </p:cNvPr>
          <p:cNvPicPr>
            <a:picLocks noChangeAspect="1"/>
          </p:cNvPicPr>
          <p:nvPr/>
        </p:nvPicPr>
        <p:blipFill>
          <a:blip r:embed="rId2"/>
          <a:stretch>
            <a:fillRect/>
          </a:stretch>
        </p:blipFill>
        <p:spPr>
          <a:xfrm>
            <a:off x="6803872" y="1454152"/>
            <a:ext cx="3765856" cy="5027612"/>
          </a:xfrm>
          <a:prstGeom prst="rect">
            <a:avLst/>
          </a:prstGeom>
        </p:spPr>
      </p:pic>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err="1"/>
              <a:t>Vulnerability</a:t>
            </a:r>
            <a:r>
              <a:rPr lang="de-DE" dirty="0"/>
              <a:t> </a:t>
            </a:r>
            <a:r>
              <a:rPr lang="de-DE" dirty="0" err="1"/>
              <a:t>layers</a:t>
            </a:r>
            <a:endParaRPr lang="de-DE" dirty="0"/>
          </a:p>
          <a:p>
            <a:pPr lvl="1"/>
            <a:r>
              <a:rPr lang="de-DE" dirty="0"/>
              <a:t>Smart </a:t>
            </a:r>
            <a:r>
              <a:rPr lang="de-DE" dirty="0" err="1"/>
              <a:t>Contract</a:t>
            </a:r>
            <a:r>
              <a:rPr lang="de-DE" dirty="0"/>
              <a:t> (42%)</a:t>
            </a:r>
          </a:p>
          <a:p>
            <a:pPr lvl="1"/>
            <a:r>
              <a:rPr lang="de-DE" dirty="0"/>
              <a:t>Protocol (40%)</a:t>
            </a:r>
          </a:p>
          <a:p>
            <a:pPr lvl="1"/>
            <a:r>
              <a:rPr lang="de-DE" dirty="0" err="1"/>
              <a:t>Auxiliary</a:t>
            </a:r>
            <a:r>
              <a:rPr lang="de-DE" dirty="0"/>
              <a:t> (30%)</a:t>
            </a:r>
            <a:endParaRPr lang="en-GB" dirty="0">
              <a:solidFill>
                <a:schemeClr val="tx1"/>
              </a:solidFill>
              <a:latin typeface="Courier New" panose="02070309020205020404" pitchFamily="49" charset="0"/>
              <a:cs typeface="Courier New" panose="02070309020205020404" pitchFamily="49" charset="0"/>
            </a:endParaRPr>
          </a:p>
          <a:p>
            <a:endParaRPr lang="en-GB" dirty="0"/>
          </a:p>
          <a:p>
            <a:r>
              <a:rPr lang="en-GB" dirty="0" err="1"/>
              <a:t>dApp</a:t>
            </a:r>
            <a:r>
              <a:rPr lang="en-GB" dirty="0"/>
              <a:t> transaction activity</a:t>
            </a:r>
          </a:p>
          <a:p>
            <a:pPr lvl="1"/>
            <a:r>
              <a:rPr lang="en-GB" dirty="0"/>
              <a:t>Minimum: 4</a:t>
            </a:r>
          </a:p>
          <a:p>
            <a:pPr lvl="1"/>
            <a:r>
              <a:rPr lang="en-GB" dirty="0"/>
              <a:t>Maximum: 0.6M</a:t>
            </a:r>
          </a:p>
        </p:txBody>
      </p:sp>
    </p:spTree>
    <p:extLst>
      <p:ext uri="{BB962C8B-B14F-4D97-AF65-F5344CB8AC3E}">
        <p14:creationId xmlns:p14="http://schemas.microsoft.com/office/powerpoint/2010/main" val="1288535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24</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BlockGPT Architecture</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pPr marL="0" indent="0">
              <a:buNone/>
            </a:pPr>
            <a:r>
              <a:rPr lang="de-DE" dirty="0"/>
              <a:t>TX -&gt; </a:t>
            </a:r>
            <a:r>
              <a:rPr lang="de-DE" dirty="0" err="1"/>
              <a:t>Tokenized</a:t>
            </a:r>
            <a:r>
              <a:rPr lang="de-DE" dirty="0"/>
              <a:t> Trace -&gt; Trace Embedding -&gt; Trace </a:t>
            </a:r>
            <a:r>
              <a:rPr lang="de-DE" dirty="0" err="1"/>
              <a:t>Likelihood</a:t>
            </a:r>
            <a:endParaRPr lang="de-DE" sz="2800" dirty="0">
              <a:solidFill>
                <a:schemeClr val="tx1"/>
              </a:solidFill>
              <a:cs typeface="Calibri"/>
            </a:endParaRPr>
          </a:p>
        </p:txBody>
      </p:sp>
      <p:pic>
        <p:nvPicPr>
          <p:cNvPr id="3" name="Picture 2">
            <a:extLst>
              <a:ext uri="{FF2B5EF4-FFF2-40B4-BE49-F238E27FC236}">
                <a16:creationId xmlns:a16="http://schemas.microsoft.com/office/drawing/2014/main" id="{6FACD819-7EF1-B1A4-C0CB-5ADF3F4DCE95}"/>
              </a:ext>
            </a:extLst>
          </p:cNvPr>
          <p:cNvPicPr>
            <a:picLocks noChangeAspect="1"/>
          </p:cNvPicPr>
          <p:nvPr/>
        </p:nvPicPr>
        <p:blipFill>
          <a:blip r:embed="rId2"/>
          <a:stretch>
            <a:fillRect/>
          </a:stretch>
        </p:blipFill>
        <p:spPr>
          <a:xfrm>
            <a:off x="933435" y="2823246"/>
            <a:ext cx="10325130" cy="2771642"/>
          </a:xfrm>
          <a:prstGeom prst="rect">
            <a:avLst/>
          </a:prstGeom>
        </p:spPr>
      </p:pic>
    </p:spTree>
    <p:extLst>
      <p:ext uri="{BB962C8B-B14F-4D97-AF65-F5344CB8AC3E}">
        <p14:creationId xmlns:p14="http://schemas.microsoft.com/office/powerpoint/2010/main" val="797058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25</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Tokenization: from raw trace to tokens</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a:t>Raw trace </a:t>
            </a:r>
            <a:r>
              <a:rPr lang="de-DE" dirty="0" err="1"/>
              <a:t>as</a:t>
            </a:r>
            <a:r>
              <a:rPr lang="de-DE" dirty="0"/>
              <a:t> Intermediate </a:t>
            </a:r>
            <a:r>
              <a:rPr lang="de-DE" dirty="0" err="1"/>
              <a:t>Tree</a:t>
            </a:r>
            <a:r>
              <a:rPr lang="de-DE" dirty="0"/>
              <a:t> </a:t>
            </a:r>
            <a:r>
              <a:rPr lang="de-DE" dirty="0" err="1"/>
              <a:t>Representation</a:t>
            </a:r>
            <a:r>
              <a:rPr lang="de-DE" dirty="0"/>
              <a:t> (ITR)</a:t>
            </a:r>
          </a:p>
          <a:p>
            <a:pPr marL="457177" lvl="1" indent="0">
              <a:buNone/>
            </a:pPr>
            <a:r>
              <a:rPr lang="de-DE" sz="1200" dirty="0">
                <a:latin typeface="Courier New" panose="02070309020205020404" pitchFamily="49" charset="0"/>
                <a:cs typeface="Courier New" panose="02070309020205020404" pitchFamily="49" charset="0"/>
              </a:rPr>
              <a:t>CALL: </a:t>
            </a:r>
          </a:p>
          <a:p>
            <a:pPr marL="457177" lvl="1" indent="0">
              <a:buNone/>
            </a:pP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from</a:t>
            </a:r>
            <a:r>
              <a:rPr lang="de-DE" sz="1200" dirty="0">
                <a:latin typeface="Courier New" panose="02070309020205020404" pitchFamily="49" charset="0"/>
                <a:cs typeface="Courier New" panose="02070309020205020404" pitchFamily="49" charset="0"/>
              </a:rPr>
              <a:t>: 0x99d...</a:t>
            </a:r>
          </a:p>
          <a:p>
            <a:pPr marL="457177" lvl="1" indent="0">
              <a:buNone/>
            </a:pP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to</a:t>
            </a:r>
            <a:r>
              <a:rPr lang="de-DE" sz="1200" dirty="0">
                <a:latin typeface="Courier New" panose="02070309020205020404" pitchFamily="49" charset="0"/>
                <a:cs typeface="Courier New" panose="02070309020205020404" pitchFamily="49" charset="0"/>
              </a:rPr>
              <a:t>: 0xe59...</a:t>
            </a:r>
          </a:p>
          <a:p>
            <a:pPr marL="457177" lvl="1" indent="0">
              <a:buNone/>
            </a:pPr>
            <a:r>
              <a:rPr lang="de-DE" sz="1200" dirty="0">
                <a:latin typeface="Courier New" panose="02070309020205020404" pitchFamily="49" charset="0"/>
                <a:cs typeface="Courier New" panose="02070309020205020404" pitchFamily="49" charset="0"/>
              </a:rPr>
              <a:t>|	</a:t>
            </a:r>
            <a:r>
              <a:rPr lang="de-DE" sz="1200" dirty="0" err="1">
                <a:latin typeface="Courier New" panose="02070309020205020404" pitchFamily="49" charset="0"/>
                <a:cs typeface="Courier New" panose="02070309020205020404" pitchFamily="49" charset="0"/>
              </a:rPr>
              <a:t>data</a:t>
            </a:r>
            <a:r>
              <a:rPr lang="de-DE" sz="1200" dirty="0">
                <a:latin typeface="Courier New" panose="02070309020205020404" pitchFamily="49" charset="0"/>
                <a:cs typeface="Courier New" panose="02070309020205020404" pitchFamily="49" charset="0"/>
              </a:rPr>
              <a:t>: c4f...</a:t>
            </a:r>
          </a:p>
          <a:p>
            <a:pPr marL="457177" lvl="1" indent="0">
              <a:buNone/>
            </a:pPr>
            <a:r>
              <a:rPr lang="de-DE" sz="1200" dirty="0">
                <a:latin typeface="Courier New" panose="02070309020205020404" pitchFamily="49" charset="0"/>
                <a:cs typeface="Courier New" panose="02070309020205020404" pitchFamily="49" charset="0"/>
              </a:rPr>
              <a:t>|- DELEGATECALL:</a:t>
            </a:r>
          </a:p>
          <a:p>
            <a:pPr marL="457177" lvl="1" indent="0">
              <a:buNone/>
            </a:pPr>
            <a:r>
              <a:rPr lang="de-DE" sz="1200" dirty="0">
                <a:latin typeface="Courier New" panose="02070309020205020404" pitchFamily="49" charset="0"/>
                <a:cs typeface="Courier New" panose="02070309020205020404" pitchFamily="49" charset="0"/>
              </a:rPr>
              <a:t> |	</a:t>
            </a:r>
            <a:r>
              <a:rPr lang="de-DE" sz="1200" dirty="0" err="1">
                <a:latin typeface="Courier New" panose="02070309020205020404" pitchFamily="49" charset="0"/>
                <a:cs typeface="Courier New" panose="02070309020205020404" pitchFamily="49" charset="0"/>
              </a:rPr>
              <a:t>from</a:t>
            </a:r>
            <a:r>
              <a:rPr lang="de-DE" sz="1200" dirty="0">
                <a:latin typeface="Courier New" panose="02070309020205020404" pitchFamily="49" charset="0"/>
                <a:cs typeface="Courier New" panose="02070309020205020404" pitchFamily="49" charset="0"/>
              </a:rPr>
              <a:t>: 0xe59...</a:t>
            </a:r>
          </a:p>
          <a:p>
            <a:pPr marL="457177" lvl="1" indent="0">
              <a:buNone/>
            </a:pPr>
            <a:r>
              <a:rPr lang="de-DE" sz="1200" dirty="0">
                <a:latin typeface="Courier New" panose="02070309020205020404" pitchFamily="49" charset="0"/>
                <a:cs typeface="Courier New" panose="02070309020205020404" pitchFamily="49" charset="0"/>
              </a:rPr>
              <a:t> |	</a:t>
            </a:r>
            <a:r>
              <a:rPr lang="de-DE" sz="1200" dirty="0" err="1">
                <a:latin typeface="Courier New" panose="02070309020205020404" pitchFamily="49" charset="0"/>
                <a:cs typeface="Courier New" panose="02070309020205020404" pitchFamily="49" charset="0"/>
              </a:rPr>
              <a:t>to</a:t>
            </a:r>
            <a:r>
              <a:rPr lang="de-DE" sz="1200" dirty="0">
                <a:latin typeface="Courier New" panose="02070309020205020404" pitchFamily="49" charset="0"/>
                <a:cs typeface="Courier New" panose="02070309020205020404" pitchFamily="49" charset="0"/>
              </a:rPr>
              <a:t>: 0xe...</a:t>
            </a:r>
          </a:p>
          <a:p>
            <a:pPr marL="457177" lvl="1" indent="0">
              <a:buNone/>
            </a:pPr>
            <a:r>
              <a:rPr lang="de-DE" sz="1200" dirty="0">
                <a:latin typeface="Courier New" panose="02070309020205020404" pitchFamily="49" charset="0"/>
                <a:cs typeface="Courier New" panose="02070309020205020404" pitchFamily="49" charset="0"/>
              </a:rPr>
              <a:t> |	</a:t>
            </a:r>
            <a:r>
              <a:rPr lang="de-DE" sz="1200" dirty="0" err="1">
                <a:latin typeface="Courier New" panose="02070309020205020404" pitchFamily="49" charset="0"/>
                <a:cs typeface="Courier New" panose="02070309020205020404" pitchFamily="49" charset="0"/>
              </a:rPr>
              <a:t>data</a:t>
            </a:r>
            <a:r>
              <a:rPr lang="de-DE" sz="1200" dirty="0">
                <a:latin typeface="Courier New" panose="02070309020205020404" pitchFamily="49" charset="0"/>
                <a:cs typeface="Courier New" panose="02070309020205020404" pitchFamily="49" charset="0"/>
              </a:rPr>
              <a:t>: f39...</a:t>
            </a:r>
          </a:p>
          <a:p>
            <a:pPr marL="457177" lvl="1" indent="0">
              <a:buNone/>
            </a:pPr>
            <a:r>
              <a:rPr lang="de-DE" sz="1200" dirty="0">
                <a:latin typeface="Courier New" panose="02070309020205020404" pitchFamily="49" charset="0"/>
                <a:cs typeface="Courier New" panose="02070309020205020404" pitchFamily="49" charset="0"/>
              </a:rPr>
              <a:t> |- READ, 0x95c..., 0x67a</a:t>
            </a:r>
          </a:p>
          <a:p>
            <a:pPr marL="457177" lvl="1" indent="0">
              <a:buNone/>
            </a:pPr>
            <a:r>
              <a:rPr lang="de-DE" sz="1200" dirty="0">
                <a:latin typeface="Courier New" panose="02070309020205020404" pitchFamily="49" charset="0"/>
                <a:cs typeface="Courier New" panose="02070309020205020404" pitchFamily="49" charset="0"/>
              </a:rPr>
              <a:t> |- LOG1, 0x0b8..., 0x699</a:t>
            </a:r>
            <a:br>
              <a:rPr lang="de-DE" sz="1200" dirty="0"/>
            </a:br>
            <a:endParaRPr lang="de-DE" dirty="0"/>
          </a:p>
          <a:p>
            <a:r>
              <a:rPr lang="de-DE" dirty="0" err="1"/>
              <a:t>Tokenized</a:t>
            </a:r>
            <a:r>
              <a:rPr lang="de-DE" dirty="0"/>
              <a:t> trace</a:t>
            </a:r>
          </a:p>
          <a:p>
            <a:pPr marL="457177" lvl="1" indent="0">
              <a:buNone/>
            </a:pPr>
            <a:r>
              <a:rPr lang="de-DE" sz="1200" dirty="0">
                <a:latin typeface="Courier New" panose="02070309020205020404" pitchFamily="49" charset="0"/>
                <a:cs typeface="Courier New" panose="02070309020205020404" pitchFamily="49" charset="0"/>
              </a:rPr>
              <a:t>CALL, </a:t>
            </a:r>
            <a:r>
              <a:rPr lang="de-DE" sz="1200" dirty="0" err="1">
                <a:latin typeface="Courier New" panose="02070309020205020404" pitchFamily="49" charset="0"/>
                <a:cs typeface="Courier New" panose="02070309020205020404" pitchFamily="49" charset="0"/>
              </a:rPr>
              <a:t>from</a:t>
            </a:r>
            <a:r>
              <a:rPr lang="de-DE" sz="1200" dirty="0">
                <a:latin typeface="Courier New" panose="02070309020205020404" pitchFamily="49" charset="0"/>
                <a:cs typeface="Courier New" panose="02070309020205020404" pitchFamily="49" charset="0"/>
              </a:rPr>
              <a:t>, 0x99d…, </a:t>
            </a:r>
            <a:r>
              <a:rPr lang="de-DE" sz="1200" dirty="0" err="1">
                <a:latin typeface="Courier New" panose="02070309020205020404" pitchFamily="49" charset="0"/>
                <a:cs typeface="Courier New" panose="02070309020205020404" pitchFamily="49" charset="0"/>
              </a:rPr>
              <a:t>to</a:t>
            </a:r>
            <a:r>
              <a:rPr lang="de-DE" sz="1200" dirty="0">
                <a:latin typeface="Courier New" panose="02070309020205020404" pitchFamily="49" charset="0"/>
                <a:cs typeface="Courier New" panose="02070309020205020404" pitchFamily="49" charset="0"/>
              </a:rPr>
              <a:t>, 0xe59…, </a:t>
            </a:r>
            <a:r>
              <a:rPr lang="de-DE" sz="1200" dirty="0" err="1">
                <a:latin typeface="Courier New" panose="02070309020205020404" pitchFamily="49" charset="0"/>
                <a:cs typeface="Courier New" panose="02070309020205020404" pitchFamily="49" charset="0"/>
              </a:rPr>
              <a:t>data</a:t>
            </a:r>
            <a:r>
              <a:rPr lang="de-DE" sz="1200" dirty="0">
                <a:latin typeface="Courier New" panose="02070309020205020404" pitchFamily="49" charset="0"/>
                <a:cs typeface="Courier New" panose="02070309020205020404" pitchFamily="49" charset="0"/>
              </a:rPr>
              <a:t>: c4f… DELEGATECALL, </a:t>
            </a:r>
            <a:r>
              <a:rPr lang="de-DE" sz="1200" dirty="0" err="1">
                <a:latin typeface="Courier New" panose="02070309020205020404" pitchFamily="49" charset="0"/>
                <a:cs typeface="Courier New" panose="02070309020205020404" pitchFamily="49" charset="0"/>
              </a:rPr>
              <a:t>from</a:t>
            </a:r>
            <a:r>
              <a:rPr lang="de-DE" sz="1200" dirty="0">
                <a:latin typeface="Courier New" panose="02070309020205020404" pitchFamily="49" charset="0"/>
                <a:cs typeface="Courier New" panose="02070309020205020404" pitchFamily="49" charset="0"/>
              </a:rPr>
              <a:t>, 0xe59…, </a:t>
            </a:r>
            <a:r>
              <a:rPr lang="de-DE" sz="1200" dirty="0" err="1">
                <a:latin typeface="Courier New" panose="02070309020205020404" pitchFamily="49" charset="0"/>
                <a:cs typeface="Courier New" panose="02070309020205020404" pitchFamily="49" charset="0"/>
              </a:rPr>
              <a:t>to</a:t>
            </a:r>
            <a:r>
              <a:rPr lang="de-DE" sz="1200" dirty="0">
                <a:latin typeface="Courier New" panose="02070309020205020404" pitchFamily="49" charset="0"/>
                <a:cs typeface="Courier New" panose="02070309020205020404" pitchFamily="49" charset="0"/>
              </a:rPr>
              <a:t>, 0xe…, </a:t>
            </a:r>
            <a:r>
              <a:rPr lang="de-DE" sz="1200" dirty="0" err="1">
                <a:latin typeface="Courier New" panose="02070309020205020404" pitchFamily="49" charset="0"/>
                <a:cs typeface="Courier New" panose="02070309020205020404" pitchFamily="49" charset="0"/>
              </a:rPr>
              <a:t>data</a:t>
            </a:r>
            <a:r>
              <a:rPr lang="de-DE" sz="1200" dirty="0">
                <a:latin typeface="Courier New" panose="02070309020205020404" pitchFamily="49" charset="0"/>
                <a:cs typeface="Courier New" panose="02070309020205020404" pitchFamily="49" charset="0"/>
              </a:rPr>
              <a:t>, f39…, READ, 0x95c…, 0x67a, LOG1, 0x0b8…, 0x699</a:t>
            </a:r>
          </a:p>
        </p:txBody>
      </p:sp>
      <p:pic>
        <p:nvPicPr>
          <p:cNvPr id="4" name="Picture 3">
            <a:extLst>
              <a:ext uri="{FF2B5EF4-FFF2-40B4-BE49-F238E27FC236}">
                <a16:creationId xmlns:a16="http://schemas.microsoft.com/office/drawing/2014/main" id="{D0A21525-D5B7-3272-6B0F-96B380428FEE}"/>
              </a:ext>
            </a:extLst>
          </p:cNvPr>
          <p:cNvPicPr>
            <a:picLocks noChangeAspect="1"/>
          </p:cNvPicPr>
          <p:nvPr/>
        </p:nvPicPr>
        <p:blipFill>
          <a:blip r:embed="rId2"/>
          <a:stretch>
            <a:fillRect/>
          </a:stretch>
        </p:blipFill>
        <p:spPr>
          <a:xfrm>
            <a:off x="4170981" y="2494015"/>
            <a:ext cx="6547819" cy="2039356"/>
          </a:xfrm>
          <a:prstGeom prst="rect">
            <a:avLst/>
          </a:prstGeom>
        </p:spPr>
      </p:pic>
    </p:spTree>
    <p:extLst>
      <p:ext uri="{BB962C8B-B14F-4D97-AF65-F5344CB8AC3E}">
        <p14:creationId xmlns:p14="http://schemas.microsoft.com/office/powerpoint/2010/main" val="386855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26</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Tokenization Challenges</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a:t>Limited </a:t>
            </a:r>
            <a:r>
              <a:rPr lang="de-DE" dirty="0" err="1"/>
              <a:t>number</a:t>
            </a:r>
            <a:r>
              <a:rPr lang="de-DE" dirty="0"/>
              <a:t> </a:t>
            </a:r>
            <a:r>
              <a:rPr lang="de-DE" dirty="0" err="1"/>
              <a:t>of</a:t>
            </a:r>
            <a:r>
              <a:rPr lang="de-DE" dirty="0"/>
              <a:t> </a:t>
            </a:r>
            <a:r>
              <a:rPr lang="de-DE" dirty="0" err="1"/>
              <a:t>tokens</a:t>
            </a:r>
            <a:r>
              <a:rPr lang="de-DE" dirty="0"/>
              <a:t> (512, </a:t>
            </a:r>
            <a:r>
              <a:rPr lang="de-DE" dirty="0" err="1"/>
              <a:t>or</a:t>
            </a:r>
            <a:r>
              <a:rPr lang="de-DE" dirty="0"/>
              <a:t> 1024)</a:t>
            </a:r>
            <a:endParaRPr lang="de-DE" sz="1200" dirty="0"/>
          </a:p>
          <a:p>
            <a:pPr lvl="1"/>
            <a:r>
              <a:rPr lang="de-DE" dirty="0"/>
              <a:t>Traces </a:t>
            </a:r>
            <a:r>
              <a:rPr lang="de-DE" dirty="0" err="1"/>
              <a:t>can</a:t>
            </a:r>
            <a:r>
              <a:rPr lang="de-DE" dirty="0"/>
              <a:t> </a:t>
            </a:r>
            <a:r>
              <a:rPr lang="de-DE" dirty="0" err="1"/>
              <a:t>be</a:t>
            </a:r>
            <a:r>
              <a:rPr lang="de-DE" dirty="0"/>
              <a:t> large</a:t>
            </a:r>
          </a:p>
          <a:p>
            <a:pPr lvl="1"/>
            <a:endParaRPr lang="de-DE" dirty="0"/>
          </a:p>
        </p:txBody>
      </p:sp>
    </p:spTree>
    <p:extLst>
      <p:ext uri="{BB962C8B-B14F-4D97-AF65-F5344CB8AC3E}">
        <p14:creationId xmlns:p14="http://schemas.microsoft.com/office/powerpoint/2010/main" val="294603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27</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Transformer-based trace embedding</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fontScale="92500" lnSpcReduction="10000"/>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err="1"/>
              <a:t>Tokenization</a:t>
            </a:r>
            <a:endParaRPr lang="de-DE" dirty="0"/>
          </a:p>
          <a:p>
            <a:pPr lvl="1"/>
            <a:r>
              <a:rPr lang="de-DE" dirty="0" err="1"/>
              <a:t>Customized</a:t>
            </a:r>
            <a:r>
              <a:rPr lang="de-DE" dirty="0"/>
              <a:t> </a:t>
            </a:r>
            <a:r>
              <a:rPr lang="de-DE" dirty="0" err="1"/>
              <a:t>tokenization</a:t>
            </a:r>
            <a:r>
              <a:rPr lang="de-DE" dirty="0"/>
              <a:t> </a:t>
            </a:r>
            <a:r>
              <a:rPr lang="de-DE" dirty="0" err="1"/>
              <a:t>for</a:t>
            </a:r>
            <a:r>
              <a:rPr lang="de-DE" dirty="0"/>
              <a:t> DeFi (100k+ </a:t>
            </a:r>
            <a:r>
              <a:rPr lang="de-DE" dirty="0" err="1"/>
              <a:t>tokens</a:t>
            </a:r>
            <a:r>
              <a:rPr lang="de-DE" dirty="0"/>
              <a:t>)</a:t>
            </a:r>
          </a:p>
          <a:p>
            <a:pPr lvl="2"/>
            <a:r>
              <a:rPr lang="de-DE" dirty="0"/>
              <a:t>93233 Ethereum </a:t>
            </a:r>
            <a:r>
              <a:rPr lang="de-DE" dirty="0" err="1"/>
              <a:t>addresses</a:t>
            </a:r>
            <a:endParaRPr lang="de-DE" dirty="0"/>
          </a:p>
          <a:p>
            <a:pPr lvl="2"/>
            <a:r>
              <a:rPr lang="de-DE" dirty="0"/>
              <a:t>6759 </a:t>
            </a:r>
            <a:r>
              <a:rPr lang="de-DE" dirty="0" err="1"/>
              <a:t>function</a:t>
            </a:r>
            <a:r>
              <a:rPr lang="de-DE" dirty="0"/>
              <a:t> </a:t>
            </a:r>
            <a:r>
              <a:rPr lang="de-DE" dirty="0" err="1"/>
              <a:t>signatures</a:t>
            </a:r>
            <a:endParaRPr lang="de-DE" dirty="0"/>
          </a:p>
          <a:p>
            <a:pPr lvl="1"/>
            <a:r>
              <a:rPr lang="de-DE" dirty="0"/>
              <a:t>Informative </a:t>
            </a:r>
            <a:r>
              <a:rPr lang="de-DE" dirty="0" err="1"/>
              <a:t>low</a:t>
            </a:r>
            <a:r>
              <a:rPr lang="de-DE" dirty="0"/>
              <a:t>-level </a:t>
            </a:r>
            <a:r>
              <a:rPr lang="de-DE" dirty="0" err="1"/>
              <a:t>instructions</a:t>
            </a:r>
            <a:endParaRPr lang="de-DE" dirty="0"/>
          </a:p>
          <a:p>
            <a:pPr lvl="2"/>
            <a:r>
              <a:rPr lang="de-DE" dirty="0"/>
              <a:t>EVM </a:t>
            </a:r>
            <a:r>
              <a:rPr lang="de-DE" dirty="0" err="1"/>
              <a:t>execution</a:t>
            </a:r>
            <a:r>
              <a:rPr lang="de-DE" dirty="0"/>
              <a:t> logs</a:t>
            </a:r>
          </a:p>
          <a:p>
            <a:pPr lvl="2"/>
            <a:r>
              <a:rPr lang="de-DE" dirty="0"/>
              <a:t>EVM </a:t>
            </a:r>
            <a:r>
              <a:rPr lang="de-DE" dirty="0" err="1"/>
              <a:t>memory</a:t>
            </a:r>
            <a:r>
              <a:rPr lang="de-DE" dirty="0"/>
              <a:t> </a:t>
            </a:r>
            <a:r>
              <a:rPr lang="de-DE" dirty="0" err="1"/>
              <a:t>read</a:t>
            </a:r>
            <a:r>
              <a:rPr lang="de-DE" dirty="0"/>
              <a:t>/</a:t>
            </a:r>
            <a:r>
              <a:rPr lang="de-DE" dirty="0" err="1"/>
              <a:t>write</a:t>
            </a:r>
            <a:endParaRPr lang="de-DE" dirty="0"/>
          </a:p>
          <a:p>
            <a:pPr marL="457177" lvl="1" indent="0">
              <a:buNone/>
            </a:pPr>
            <a:endParaRPr lang="de-DE" dirty="0"/>
          </a:p>
          <a:p>
            <a:r>
              <a:rPr lang="de-DE" dirty="0" err="1"/>
              <a:t>Our</a:t>
            </a:r>
            <a:r>
              <a:rPr lang="de-DE" dirty="0"/>
              <a:t> </a:t>
            </a:r>
            <a:r>
              <a:rPr lang="de-DE" dirty="0" err="1"/>
              <a:t>transformer</a:t>
            </a:r>
            <a:endParaRPr lang="de-DE" dirty="0"/>
          </a:p>
          <a:p>
            <a:pPr lvl="1"/>
            <a:r>
              <a:rPr lang="de-DE" dirty="0"/>
              <a:t>8 </a:t>
            </a:r>
            <a:r>
              <a:rPr lang="de-DE" dirty="0" err="1"/>
              <a:t>layers</a:t>
            </a:r>
            <a:r>
              <a:rPr lang="de-DE" dirty="0"/>
              <a:t>, </a:t>
            </a:r>
            <a:r>
              <a:rPr lang="de-DE" dirty="0" err="1"/>
              <a:t>each</a:t>
            </a:r>
            <a:r>
              <a:rPr lang="de-DE" dirty="0"/>
              <a:t> </a:t>
            </a:r>
            <a:r>
              <a:rPr lang="de-DE" dirty="0" err="1"/>
              <a:t>self</a:t>
            </a:r>
            <a:r>
              <a:rPr lang="de-DE" dirty="0"/>
              <a:t>-attention + </a:t>
            </a:r>
            <a:r>
              <a:rPr lang="de-DE" dirty="0" err="1"/>
              <a:t>position-wise</a:t>
            </a:r>
            <a:r>
              <a:rPr lang="de-DE" dirty="0"/>
              <a:t> </a:t>
            </a:r>
            <a:r>
              <a:rPr lang="de-DE" dirty="0" err="1"/>
              <a:t>feed</a:t>
            </a:r>
            <a:r>
              <a:rPr lang="de-DE" dirty="0"/>
              <a:t>-forward </a:t>
            </a:r>
            <a:r>
              <a:rPr lang="de-DE" dirty="0" err="1"/>
              <a:t>layer</a:t>
            </a:r>
            <a:endParaRPr lang="de-DE" dirty="0"/>
          </a:p>
          <a:p>
            <a:pPr lvl="1"/>
            <a:r>
              <a:rPr lang="de-DE" dirty="0"/>
              <a:t>About 1 Billion </a:t>
            </a:r>
            <a:r>
              <a:rPr lang="de-DE" dirty="0" err="1"/>
              <a:t>parameters</a:t>
            </a:r>
            <a:endParaRPr lang="de-DE" dirty="0"/>
          </a:p>
        </p:txBody>
      </p:sp>
    </p:spTree>
    <p:extLst>
      <p:ext uri="{BB962C8B-B14F-4D97-AF65-F5344CB8AC3E}">
        <p14:creationId xmlns:p14="http://schemas.microsoft.com/office/powerpoint/2010/main" val="1439732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ark Mist 4K Wallpaper Gallery | Dark wallpaper, Dark forest, Forest  wallpaper iphone">
            <a:extLst>
              <a:ext uri="{FF2B5EF4-FFF2-40B4-BE49-F238E27FC236}">
                <a16:creationId xmlns:a16="http://schemas.microsoft.com/office/drawing/2014/main" id="{4A2A773E-5AD4-E94A-BBA5-09D7D232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20830-68AA-414B-9DF8-09914B5D9EFB}"/>
              </a:ext>
            </a:extLst>
          </p:cNvPr>
          <p:cNvSpPr txBox="1"/>
          <p:nvPr/>
        </p:nvSpPr>
        <p:spPr>
          <a:xfrm>
            <a:off x="1733913" y="2828835"/>
            <a:ext cx="8724173" cy="769441"/>
          </a:xfrm>
          <a:prstGeom prst="rect">
            <a:avLst/>
          </a:prstGeom>
          <a:noFill/>
        </p:spPr>
        <p:txBody>
          <a:bodyPr wrap="square" rtlCol="0">
            <a:spAutoFit/>
          </a:bodyPr>
          <a:lstStyle/>
          <a:p>
            <a:pPr algn="r"/>
            <a:r>
              <a:rPr lang="en-GB" sz="4400" dirty="0" err="1">
                <a:solidFill>
                  <a:schemeClr val="bg1"/>
                </a:solidFill>
              </a:rPr>
              <a:t>BlockGPT</a:t>
            </a:r>
            <a:r>
              <a:rPr lang="en-GB" sz="4400" dirty="0">
                <a:solidFill>
                  <a:schemeClr val="bg1"/>
                </a:solidFill>
              </a:rPr>
              <a:t> Results</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8677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29</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Attacks ranked as most abnormal</a:t>
            </a:r>
          </a:p>
        </p:txBody>
      </p:sp>
      <p:pic>
        <p:nvPicPr>
          <p:cNvPr id="4" name="Picture 3">
            <a:extLst>
              <a:ext uri="{FF2B5EF4-FFF2-40B4-BE49-F238E27FC236}">
                <a16:creationId xmlns:a16="http://schemas.microsoft.com/office/drawing/2014/main" id="{949CCC02-8BB2-9556-7CF3-2FF1FAFEE8E5}"/>
              </a:ext>
            </a:extLst>
          </p:cNvPr>
          <p:cNvPicPr>
            <a:picLocks noChangeAspect="1"/>
          </p:cNvPicPr>
          <p:nvPr/>
        </p:nvPicPr>
        <p:blipFill>
          <a:blip r:embed="rId2"/>
          <a:stretch>
            <a:fillRect/>
          </a:stretch>
        </p:blipFill>
        <p:spPr>
          <a:xfrm>
            <a:off x="3527479" y="1521544"/>
            <a:ext cx="5137042" cy="4971331"/>
          </a:xfrm>
          <a:prstGeom prst="rect">
            <a:avLst/>
          </a:prstGeom>
        </p:spPr>
      </p:pic>
    </p:spTree>
    <p:extLst>
      <p:ext uri="{BB962C8B-B14F-4D97-AF65-F5344CB8AC3E}">
        <p14:creationId xmlns:p14="http://schemas.microsoft.com/office/powerpoint/2010/main" val="1948302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5CE32F-54B1-6C76-AD80-9432E984DD66}"/>
              </a:ext>
            </a:extLst>
          </p:cNvPr>
          <p:cNvCxnSpPr>
            <a:cxnSpLocks/>
          </p:cNvCxnSpPr>
          <p:nvPr/>
        </p:nvCxnSpPr>
        <p:spPr>
          <a:xfrm>
            <a:off x="1123406" y="4987835"/>
            <a:ext cx="1023257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32E2E5A-106E-4C66-E434-B6EC5566DB67}"/>
              </a:ext>
            </a:extLst>
          </p:cNvPr>
          <p:cNvSpPr/>
          <p:nvPr/>
        </p:nvSpPr>
        <p:spPr>
          <a:xfrm>
            <a:off x="2107475" y="4874623"/>
            <a:ext cx="226423" cy="2264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N">
              <a:latin typeface="Helvetica" pitchFamily="2" charset="0"/>
            </a:endParaRPr>
          </a:p>
        </p:txBody>
      </p:sp>
      <p:sp>
        <p:nvSpPr>
          <p:cNvPr id="5" name="Oval 4">
            <a:extLst>
              <a:ext uri="{FF2B5EF4-FFF2-40B4-BE49-F238E27FC236}">
                <a16:creationId xmlns:a16="http://schemas.microsoft.com/office/drawing/2014/main" id="{9FE31478-9CCC-2BA2-5761-2F3DCAAAA543}"/>
              </a:ext>
            </a:extLst>
          </p:cNvPr>
          <p:cNvSpPr/>
          <p:nvPr/>
        </p:nvSpPr>
        <p:spPr>
          <a:xfrm>
            <a:off x="5991497" y="4874622"/>
            <a:ext cx="226423" cy="2264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N">
              <a:latin typeface="Helvetica" pitchFamily="2" charset="0"/>
            </a:endParaRPr>
          </a:p>
        </p:txBody>
      </p:sp>
      <p:sp>
        <p:nvSpPr>
          <p:cNvPr id="6" name="Oval 5">
            <a:extLst>
              <a:ext uri="{FF2B5EF4-FFF2-40B4-BE49-F238E27FC236}">
                <a16:creationId xmlns:a16="http://schemas.microsoft.com/office/drawing/2014/main" id="{71AF74F1-7D53-DC69-0981-FF397597BDA6}"/>
              </a:ext>
            </a:extLst>
          </p:cNvPr>
          <p:cNvSpPr/>
          <p:nvPr/>
        </p:nvSpPr>
        <p:spPr>
          <a:xfrm>
            <a:off x="9535886" y="4874623"/>
            <a:ext cx="226423" cy="2264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N">
              <a:latin typeface="Helvetica" pitchFamily="2" charset="0"/>
            </a:endParaRPr>
          </a:p>
        </p:txBody>
      </p:sp>
      <p:cxnSp>
        <p:nvCxnSpPr>
          <p:cNvPr id="7" name="Straight Connector 6">
            <a:extLst>
              <a:ext uri="{FF2B5EF4-FFF2-40B4-BE49-F238E27FC236}">
                <a16:creationId xmlns:a16="http://schemas.microsoft.com/office/drawing/2014/main" id="{7B641068-7E20-2210-FCA1-3C724D9FB30C}"/>
              </a:ext>
            </a:extLst>
          </p:cNvPr>
          <p:cNvCxnSpPr>
            <a:stCxn id="4" idx="0"/>
          </p:cNvCxnSpPr>
          <p:nvPr/>
        </p:nvCxnSpPr>
        <p:spPr>
          <a:xfrm flipH="1" flipV="1">
            <a:off x="2220686" y="3768635"/>
            <a:ext cx="1" cy="1105988"/>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4BB4E8F-0D8D-7FE1-C113-C23834501275}"/>
              </a:ext>
            </a:extLst>
          </p:cNvPr>
          <p:cNvSpPr txBox="1"/>
          <p:nvPr/>
        </p:nvSpPr>
        <p:spPr>
          <a:xfrm>
            <a:off x="1753754" y="5217538"/>
            <a:ext cx="933863" cy="461665"/>
          </a:xfrm>
          <a:prstGeom prst="rect">
            <a:avLst/>
          </a:prstGeom>
          <a:noFill/>
        </p:spPr>
        <p:txBody>
          <a:bodyPr wrap="square" rtlCol="0">
            <a:spAutoFit/>
          </a:bodyPr>
          <a:lstStyle/>
          <a:p>
            <a:pPr algn="ctr"/>
            <a:r>
              <a:rPr lang="en-CN" sz="2400" dirty="0">
                <a:latin typeface="Helvetica" pitchFamily="2" charset="0"/>
                <a:cs typeface="Calibri" panose="020F0502020204030204" pitchFamily="34" charset="0"/>
              </a:rPr>
              <a:t>2008</a:t>
            </a:r>
            <a:endParaRPr lang="en-CN" dirty="0">
              <a:latin typeface="Helvetica" pitchFamily="2" charset="0"/>
              <a:cs typeface="Calibri" panose="020F0502020204030204" pitchFamily="34" charset="0"/>
            </a:endParaRPr>
          </a:p>
        </p:txBody>
      </p:sp>
      <p:sp>
        <p:nvSpPr>
          <p:cNvPr id="9" name="TextBox 8">
            <a:extLst>
              <a:ext uri="{FF2B5EF4-FFF2-40B4-BE49-F238E27FC236}">
                <a16:creationId xmlns:a16="http://schemas.microsoft.com/office/drawing/2014/main" id="{5944DB49-0AF6-AF8D-E396-70C98895E0ED}"/>
              </a:ext>
            </a:extLst>
          </p:cNvPr>
          <p:cNvSpPr txBox="1"/>
          <p:nvPr/>
        </p:nvSpPr>
        <p:spPr>
          <a:xfrm>
            <a:off x="5629068" y="5217538"/>
            <a:ext cx="933863" cy="461665"/>
          </a:xfrm>
          <a:prstGeom prst="rect">
            <a:avLst/>
          </a:prstGeom>
          <a:noFill/>
        </p:spPr>
        <p:txBody>
          <a:bodyPr wrap="square" rtlCol="0">
            <a:spAutoFit/>
          </a:bodyPr>
          <a:lstStyle/>
          <a:p>
            <a:pPr algn="ctr"/>
            <a:r>
              <a:rPr lang="en-CN" sz="2400" dirty="0">
                <a:latin typeface="Helvetica" pitchFamily="2" charset="0"/>
                <a:cs typeface="Calibri" panose="020F0502020204030204" pitchFamily="34" charset="0"/>
              </a:rPr>
              <a:t>2014</a:t>
            </a:r>
            <a:endParaRPr lang="en-CN" dirty="0">
              <a:latin typeface="Helvetica" pitchFamily="2" charset="0"/>
              <a:cs typeface="Calibri" panose="020F0502020204030204" pitchFamily="34" charset="0"/>
            </a:endParaRPr>
          </a:p>
        </p:txBody>
      </p:sp>
      <p:sp>
        <p:nvSpPr>
          <p:cNvPr id="10" name="TextBox 9">
            <a:extLst>
              <a:ext uri="{FF2B5EF4-FFF2-40B4-BE49-F238E27FC236}">
                <a16:creationId xmlns:a16="http://schemas.microsoft.com/office/drawing/2014/main" id="{DFD975F3-C71C-98D8-A2BB-EB223660770D}"/>
              </a:ext>
            </a:extLst>
          </p:cNvPr>
          <p:cNvSpPr txBox="1"/>
          <p:nvPr/>
        </p:nvSpPr>
        <p:spPr>
          <a:xfrm>
            <a:off x="9182166" y="5217538"/>
            <a:ext cx="933862" cy="461665"/>
          </a:xfrm>
          <a:prstGeom prst="rect">
            <a:avLst/>
          </a:prstGeom>
          <a:noFill/>
        </p:spPr>
        <p:txBody>
          <a:bodyPr wrap="square" rtlCol="0">
            <a:spAutoFit/>
          </a:bodyPr>
          <a:lstStyle/>
          <a:p>
            <a:pPr algn="ctr"/>
            <a:r>
              <a:rPr lang="en-CN" sz="2400" dirty="0">
                <a:latin typeface="Helvetica" pitchFamily="2" charset="0"/>
                <a:cs typeface="Calibri" panose="020F0502020204030204" pitchFamily="34" charset="0"/>
              </a:rPr>
              <a:t>2020</a:t>
            </a:r>
            <a:endParaRPr lang="en-CN" dirty="0">
              <a:latin typeface="Helvetica" pitchFamily="2"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497728AF-BE73-00DA-AA91-5562206C5E64}"/>
              </a:ext>
            </a:extLst>
          </p:cNvPr>
          <p:cNvCxnSpPr/>
          <p:nvPr/>
        </p:nvCxnSpPr>
        <p:spPr>
          <a:xfrm flipH="1" flipV="1">
            <a:off x="6109062" y="3768634"/>
            <a:ext cx="1" cy="1105988"/>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960979-0CD9-4BE7-C70B-ED7398989684}"/>
              </a:ext>
            </a:extLst>
          </p:cNvPr>
          <p:cNvCxnSpPr/>
          <p:nvPr/>
        </p:nvCxnSpPr>
        <p:spPr>
          <a:xfrm flipH="1" flipV="1">
            <a:off x="9649097" y="3768634"/>
            <a:ext cx="1" cy="1105988"/>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0637DAF-ECC6-98F3-3D34-EA8D9EC6C2F3}"/>
              </a:ext>
            </a:extLst>
          </p:cNvPr>
          <p:cNvPicPr>
            <a:picLocks noChangeAspect="1"/>
          </p:cNvPicPr>
          <p:nvPr/>
        </p:nvPicPr>
        <p:blipFill>
          <a:blip r:embed="rId2"/>
          <a:stretch>
            <a:fillRect/>
          </a:stretch>
        </p:blipFill>
        <p:spPr>
          <a:xfrm>
            <a:off x="589280" y="1247501"/>
            <a:ext cx="3632200" cy="2590800"/>
          </a:xfrm>
          <a:prstGeom prst="rect">
            <a:avLst/>
          </a:prstGeom>
        </p:spPr>
      </p:pic>
      <p:pic>
        <p:nvPicPr>
          <p:cNvPr id="14" name="Picture 2" descr="cf.shopee.tw/file/58c429efa134613b4555e9a0883d504f">
            <a:extLst>
              <a:ext uri="{FF2B5EF4-FFF2-40B4-BE49-F238E27FC236}">
                <a16:creationId xmlns:a16="http://schemas.microsoft.com/office/drawing/2014/main" id="{F61F0749-35DD-E4D2-5710-2BEE8407D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941" y="1247501"/>
            <a:ext cx="2596242" cy="25962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aphical user interface&#10;&#10;Description automatically generated">
            <a:extLst>
              <a:ext uri="{FF2B5EF4-FFF2-40B4-BE49-F238E27FC236}">
                <a16:creationId xmlns:a16="http://schemas.microsoft.com/office/drawing/2014/main" id="{A7C29AD6-544F-0B39-C330-F1CC39727A94}"/>
              </a:ext>
            </a:extLst>
          </p:cNvPr>
          <p:cNvPicPr>
            <a:picLocks noChangeAspect="1"/>
          </p:cNvPicPr>
          <p:nvPr/>
        </p:nvPicPr>
        <p:blipFill>
          <a:blip r:embed="rId4"/>
          <a:stretch>
            <a:fillRect/>
          </a:stretch>
        </p:blipFill>
        <p:spPr>
          <a:xfrm>
            <a:off x="7885166" y="1752676"/>
            <a:ext cx="3527862" cy="1959352"/>
          </a:xfrm>
          <a:prstGeom prst="rect">
            <a:avLst/>
          </a:prstGeom>
        </p:spPr>
      </p:pic>
      <p:sp>
        <p:nvSpPr>
          <p:cNvPr id="16" name="TextBox 15">
            <a:extLst>
              <a:ext uri="{FF2B5EF4-FFF2-40B4-BE49-F238E27FC236}">
                <a16:creationId xmlns:a16="http://schemas.microsoft.com/office/drawing/2014/main" id="{3DC19118-F578-750A-EA35-FFCAA4610621}"/>
              </a:ext>
            </a:extLst>
          </p:cNvPr>
          <p:cNvSpPr txBox="1"/>
          <p:nvPr/>
        </p:nvSpPr>
        <p:spPr>
          <a:xfrm>
            <a:off x="8033792" y="1291010"/>
            <a:ext cx="3230610" cy="461665"/>
          </a:xfrm>
          <a:prstGeom prst="rect">
            <a:avLst/>
          </a:prstGeom>
          <a:noFill/>
        </p:spPr>
        <p:txBody>
          <a:bodyPr wrap="square" rtlCol="0">
            <a:spAutoFit/>
          </a:bodyPr>
          <a:lstStyle/>
          <a:p>
            <a:pPr algn="ctr"/>
            <a:r>
              <a:rPr lang="en-CN" sz="2400" dirty="0">
                <a:solidFill>
                  <a:srgbClr val="FF0000"/>
                </a:solidFill>
                <a:latin typeface="Helvetica" pitchFamily="2" charset="0"/>
                <a:cs typeface="Calibri" panose="020F0502020204030204" pitchFamily="34" charset="0"/>
              </a:rPr>
              <a:t>De</a:t>
            </a:r>
            <a:r>
              <a:rPr lang="en-CN" sz="2400" dirty="0">
                <a:latin typeface="Helvetica" pitchFamily="2" charset="0"/>
                <a:cs typeface="Calibri" panose="020F0502020204030204" pitchFamily="34" charset="0"/>
              </a:rPr>
              <a:t>centralized </a:t>
            </a:r>
            <a:r>
              <a:rPr lang="en-CN" sz="2400" dirty="0">
                <a:solidFill>
                  <a:srgbClr val="FF0000"/>
                </a:solidFill>
                <a:latin typeface="Helvetica" pitchFamily="2" charset="0"/>
                <a:cs typeface="Calibri" panose="020F0502020204030204" pitchFamily="34" charset="0"/>
              </a:rPr>
              <a:t>Fi</a:t>
            </a:r>
            <a:r>
              <a:rPr lang="en-CN" sz="2400" dirty="0">
                <a:latin typeface="Helvetica" pitchFamily="2" charset="0"/>
                <a:cs typeface="Calibri" panose="020F0502020204030204" pitchFamily="34" charset="0"/>
              </a:rPr>
              <a:t>nance</a:t>
            </a:r>
            <a:endParaRPr lang="en-CN" dirty="0">
              <a:latin typeface="Helvetica" pitchFamily="2" charset="0"/>
              <a:cs typeface="Calibri" panose="020F0502020204030204" pitchFamily="34" charset="0"/>
            </a:endParaRPr>
          </a:p>
        </p:txBody>
      </p:sp>
    </p:spTree>
    <p:extLst>
      <p:ext uri="{BB962C8B-B14F-4D97-AF65-F5344CB8AC3E}">
        <p14:creationId xmlns:p14="http://schemas.microsoft.com/office/powerpoint/2010/main" val="3845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30</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Conclusions</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a:t>First </a:t>
            </a:r>
            <a:r>
              <a:rPr lang="de-DE" dirty="0" err="1"/>
              <a:t>to</a:t>
            </a:r>
            <a:r>
              <a:rPr lang="de-DE" dirty="0"/>
              <a:t> </a:t>
            </a:r>
            <a:r>
              <a:rPr lang="de-DE" dirty="0" err="1"/>
              <a:t>use</a:t>
            </a:r>
            <a:r>
              <a:rPr lang="de-DE" dirty="0"/>
              <a:t> </a:t>
            </a:r>
            <a:r>
              <a:rPr lang="de-DE" dirty="0" err="1"/>
              <a:t>unsupervised</a:t>
            </a:r>
            <a:r>
              <a:rPr lang="de-DE" dirty="0"/>
              <a:t> </a:t>
            </a:r>
            <a:r>
              <a:rPr lang="de-DE" dirty="0" err="1"/>
              <a:t>learning</a:t>
            </a:r>
            <a:r>
              <a:rPr lang="de-DE" dirty="0"/>
              <a:t> </a:t>
            </a:r>
            <a:r>
              <a:rPr lang="de-DE" dirty="0" err="1"/>
              <a:t>for</a:t>
            </a:r>
            <a:r>
              <a:rPr lang="de-DE" dirty="0"/>
              <a:t> smart </a:t>
            </a:r>
            <a:r>
              <a:rPr lang="de-DE" dirty="0" err="1"/>
              <a:t>contract</a:t>
            </a:r>
            <a:r>
              <a:rPr lang="de-DE" dirty="0"/>
              <a:t> </a:t>
            </a:r>
            <a:r>
              <a:rPr lang="de-DE" dirty="0" err="1"/>
              <a:t>anomaly</a:t>
            </a:r>
            <a:r>
              <a:rPr lang="de-DE" dirty="0"/>
              <a:t> </a:t>
            </a:r>
            <a:r>
              <a:rPr lang="de-DE" dirty="0" err="1"/>
              <a:t>detection</a:t>
            </a:r>
            <a:endParaRPr lang="de-DE" dirty="0"/>
          </a:p>
          <a:p>
            <a:endParaRPr lang="de-DE" dirty="0"/>
          </a:p>
          <a:p>
            <a:r>
              <a:rPr lang="de-DE" dirty="0" err="1"/>
              <a:t>Effectively</a:t>
            </a:r>
            <a:r>
              <a:rPr lang="de-DE" dirty="0"/>
              <a:t> </a:t>
            </a:r>
            <a:r>
              <a:rPr lang="de-DE" dirty="0" err="1"/>
              <a:t>detects</a:t>
            </a:r>
            <a:r>
              <a:rPr lang="de-DE" dirty="0"/>
              <a:t> </a:t>
            </a:r>
            <a:r>
              <a:rPr lang="de-DE" dirty="0" err="1"/>
              <a:t>attacks</a:t>
            </a:r>
            <a:r>
              <a:rPr lang="de-DE" dirty="0"/>
              <a:t> </a:t>
            </a:r>
            <a:r>
              <a:rPr lang="de-DE" i="1" dirty="0" err="1"/>
              <a:t>without</a:t>
            </a:r>
            <a:r>
              <a:rPr lang="de-DE" dirty="0"/>
              <a:t> </a:t>
            </a:r>
            <a:r>
              <a:rPr lang="de-DE" dirty="0" err="1"/>
              <a:t>engineered</a:t>
            </a:r>
            <a:r>
              <a:rPr lang="de-DE" dirty="0"/>
              <a:t> </a:t>
            </a:r>
            <a:r>
              <a:rPr lang="de-DE" dirty="0" err="1"/>
              <a:t>rules</a:t>
            </a:r>
            <a:endParaRPr lang="de-DE" dirty="0"/>
          </a:p>
          <a:p>
            <a:endParaRPr lang="de-DE" dirty="0"/>
          </a:p>
          <a:p>
            <a:r>
              <a:rPr lang="de-DE" dirty="0"/>
              <a:t>High </a:t>
            </a:r>
            <a:r>
              <a:rPr lang="de-DE" dirty="0" err="1"/>
              <a:t>throughput</a:t>
            </a:r>
            <a:r>
              <a:rPr lang="de-DE" dirty="0"/>
              <a:t> </a:t>
            </a:r>
            <a:r>
              <a:rPr lang="de-DE" dirty="0" err="1"/>
              <a:t>enables</a:t>
            </a:r>
            <a:r>
              <a:rPr lang="de-DE" dirty="0"/>
              <a:t> real-time </a:t>
            </a:r>
            <a:r>
              <a:rPr lang="de-DE" dirty="0" err="1"/>
              <a:t>blockchain</a:t>
            </a:r>
            <a:r>
              <a:rPr lang="de-DE" dirty="0"/>
              <a:t> </a:t>
            </a:r>
            <a:r>
              <a:rPr lang="de-DE" dirty="0" err="1"/>
              <a:t>intrusion</a:t>
            </a:r>
            <a:r>
              <a:rPr lang="de-DE" dirty="0"/>
              <a:t> </a:t>
            </a:r>
            <a:r>
              <a:rPr lang="de-DE" dirty="0" err="1"/>
              <a:t>detection</a:t>
            </a:r>
            <a:endParaRPr lang="de-DE" dirty="0"/>
          </a:p>
        </p:txBody>
      </p:sp>
      <p:sp>
        <p:nvSpPr>
          <p:cNvPr id="8" name="TextBox 7">
            <a:extLst>
              <a:ext uri="{FF2B5EF4-FFF2-40B4-BE49-F238E27FC236}">
                <a16:creationId xmlns:a16="http://schemas.microsoft.com/office/drawing/2014/main" id="{D69C238C-118C-73FA-9AD1-BA3572BEF103}"/>
              </a:ext>
            </a:extLst>
          </p:cNvPr>
          <p:cNvSpPr txBox="1"/>
          <p:nvPr/>
        </p:nvSpPr>
        <p:spPr>
          <a:xfrm>
            <a:off x="1158498" y="5875895"/>
            <a:ext cx="6098582" cy="523220"/>
          </a:xfrm>
          <a:prstGeom prst="rect">
            <a:avLst/>
          </a:prstGeom>
          <a:noFill/>
        </p:spPr>
        <p:txBody>
          <a:bodyPr wrap="square">
            <a:spAutoFit/>
          </a:bodyPr>
          <a:lstStyle/>
          <a:p>
            <a:r>
              <a:rPr lang="en-CH" dirty="0"/>
              <a:t>Paper: </a:t>
            </a:r>
            <a:r>
              <a:rPr lang="en-CH" dirty="0">
                <a:hlinkClick r:id="rId2"/>
              </a:rPr>
              <a:t>https://eprint.iacr.org/2023/592</a:t>
            </a:r>
            <a:br>
              <a:rPr lang="en-CH" dirty="0"/>
            </a:br>
            <a:r>
              <a:rPr lang="en-CH" dirty="0"/>
              <a:t>Further details: </a:t>
            </a:r>
            <a:r>
              <a:rPr lang="en-CH" sz="1400" dirty="0">
                <a:hlinkClick r:id="rId3"/>
              </a:rPr>
              <a:t>https://rdi.berkeley.edu/</a:t>
            </a:r>
            <a:r>
              <a:rPr lang="en-CH" sz="1400" dirty="0"/>
              <a:t> and </a:t>
            </a:r>
            <a:r>
              <a:rPr lang="en-CH" dirty="0">
                <a:hlinkClick r:id="rId4"/>
              </a:rPr>
              <a:t>https://www.arthurgervais.com</a:t>
            </a:r>
            <a:endParaRPr lang="en-CH" sz="1400" dirty="0"/>
          </a:p>
        </p:txBody>
      </p:sp>
    </p:spTree>
    <p:extLst>
      <p:ext uri="{BB962C8B-B14F-4D97-AF65-F5344CB8AC3E}">
        <p14:creationId xmlns:p14="http://schemas.microsoft.com/office/powerpoint/2010/main" val="2778785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ark Mist 4K Wallpaper Gallery | Dark wallpaper, Dark forest, Forest  wallpaper iphone">
            <a:extLst>
              <a:ext uri="{FF2B5EF4-FFF2-40B4-BE49-F238E27FC236}">
                <a16:creationId xmlns:a16="http://schemas.microsoft.com/office/drawing/2014/main" id="{4A2A773E-5AD4-E94A-BBA5-09D7D232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20830-68AA-414B-9DF8-09914B5D9EFB}"/>
              </a:ext>
            </a:extLst>
          </p:cNvPr>
          <p:cNvSpPr txBox="1"/>
          <p:nvPr/>
        </p:nvSpPr>
        <p:spPr>
          <a:xfrm>
            <a:off x="1733913" y="2828835"/>
            <a:ext cx="8724173" cy="769441"/>
          </a:xfrm>
          <a:prstGeom prst="rect">
            <a:avLst/>
          </a:prstGeom>
          <a:noFill/>
        </p:spPr>
        <p:txBody>
          <a:bodyPr wrap="square" rtlCol="0">
            <a:spAutoFit/>
          </a:bodyPr>
          <a:lstStyle/>
          <a:p>
            <a:pPr algn="r"/>
            <a:r>
              <a:rPr lang="en-GB" sz="4400" dirty="0">
                <a:solidFill>
                  <a:schemeClr val="bg1"/>
                </a:solidFill>
              </a:rPr>
              <a:t>Thank you!</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366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32</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Mutation Testing</a:t>
            </a:r>
          </a:p>
        </p:txBody>
      </p:sp>
      <p:sp>
        <p:nvSpPr>
          <p:cNvPr id="2" name="TextBox 1">
            <a:extLst>
              <a:ext uri="{FF2B5EF4-FFF2-40B4-BE49-F238E27FC236}">
                <a16:creationId xmlns:a16="http://schemas.microsoft.com/office/drawing/2014/main" id="{A824D0D2-B6BE-6A96-23D3-6D53C821450B}"/>
              </a:ext>
            </a:extLst>
          </p:cNvPr>
          <p:cNvSpPr txBox="1"/>
          <p:nvPr/>
        </p:nvSpPr>
        <p:spPr>
          <a:xfrm>
            <a:off x="1054509" y="2448211"/>
            <a:ext cx="2465290" cy="954107"/>
          </a:xfrm>
          <a:prstGeom prst="rect">
            <a:avLst/>
          </a:prstGeom>
          <a:noFill/>
          <a:ln>
            <a:solidFill>
              <a:schemeClr val="accent1">
                <a:shade val="15000"/>
              </a:schemeClr>
            </a:solidFill>
          </a:ln>
        </p:spPr>
        <p:txBody>
          <a:bodyPr wrap="square" rtlCol="0">
            <a:spAutoFit/>
          </a:bodyPr>
          <a:lstStyle/>
          <a:p>
            <a:r>
              <a:rPr lang="en-GB" dirty="0">
                <a:latin typeface="Courier New" panose="02070309020205020404" pitchFamily="49" charset="0"/>
                <a:cs typeface="Courier New" panose="02070309020205020404" pitchFamily="49" charset="0"/>
              </a:rPr>
              <a:t>C</a:t>
            </a:r>
            <a:r>
              <a:rPr lang="en-CH" dirty="0">
                <a:latin typeface="Courier New" panose="02070309020205020404" pitchFamily="49" charset="0"/>
                <a:cs typeface="Courier New" panose="02070309020205020404" pitchFamily="49" charset="0"/>
              </a:rPr>
              <a:t>ontract SuperSecure {</a:t>
            </a:r>
          </a:p>
          <a:p>
            <a:r>
              <a:rPr lang="en-CH" dirty="0">
                <a:latin typeface="Courier New" panose="02070309020205020404" pitchFamily="49" charset="0"/>
                <a:cs typeface="Courier New" panose="02070309020205020404" pitchFamily="49" charset="0"/>
              </a:rPr>
              <a:t>…</a:t>
            </a:r>
          </a:p>
          <a:p>
            <a:r>
              <a:rPr lang="en-CH" dirty="0">
                <a:latin typeface="Courier New" panose="02070309020205020404" pitchFamily="49" charset="0"/>
                <a:cs typeface="Courier New" panose="02070309020205020404" pitchFamily="49" charset="0"/>
              </a:rPr>
              <a:t>}</a:t>
            </a:r>
          </a:p>
        </p:txBody>
      </p:sp>
      <p:sp>
        <p:nvSpPr>
          <p:cNvPr id="3" name="TextBox 2">
            <a:extLst>
              <a:ext uri="{FF2B5EF4-FFF2-40B4-BE49-F238E27FC236}">
                <a16:creationId xmlns:a16="http://schemas.microsoft.com/office/drawing/2014/main" id="{14D00587-B256-6E95-49A5-853FE201EDBD}"/>
              </a:ext>
            </a:extLst>
          </p:cNvPr>
          <p:cNvSpPr txBox="1"/>
          <p:nvPr/>
        </p:nvSpPr>
        <p:spPr>
          <a:xfrm>
            <a:off x="4599038" y="2448211"/>
            <a:ext cx="2465290" cy="1384995"/>
          </a:xfrm>
          <a:prstGeom prst="rect">
            <a:avLst/>
          </a:prstGeom>
          <a:noFill/>
          <a:ln>
            <a:solidFill>
              <a:schemeClr val="accent1">
                <a:shade val="15000"/>
              </a:schemeClr>
            </a:solidFill>
          </a:ln>
        </p:spPr>
        <p:txBody>
          <a:bodyPr wrap="square" rtlCol="0">
            <a:spAutoFit/>
          </a:bodyPr>
          <a:lstStyle/>
          <a:p>
            <a:r>
              <a:rPr lang="en-GB" dirty="0">
                <a:latin typeface="Courier New" panose="02070309020205020404" pitchFamily="49" charset="0"/>
                <a:cs typeface="Courier New" panose="02070309020205020404" pitchFamily="49" charset="0"/>
              </a:rPr>
              <a:t>C</a:t>
            </a:r>
            <a:r>
              <a:rPr lang="en-CH" dirty="0">
                <a:latin typeface="Courier New" panose="02070309020205020404" pitchFamily="49" charset="0"/>
                <a:cs typeface="Courier New" panose="02070309020205020404" pitchFamily="49" charset="0"/>
              </a:rPr>
              <a:t>ontract SuperSecure {</a:t>
            </a:r>
          </a:p>
          <a:p>
            <a:r>
              <a:rPr lang="en-CH" dirty="0">
                <a:latin typeface="Courier New" panose="02070309020205020404" pitchFamily="49" charset="0"/>
                <a:cs typeface="Courier New" panose="02070309020205020404" pitchFamily="49" charset="0"/>
              </a:rPr>
              <a:t>…</a:t>
            </a:r>
          </a:p>
          <a:p>
            <a:r>
              <a:rPr lang="en-GB" dirty="0">
                <a:latin typeface="Courier New" panose="02070309020205020404" pitchFamily="49" charset="0"/>
                <a:cs typeface="Courier New" panose="02070309020205020404" pitchFamily="49" charset="0"/>
              </a:rPr>
              <a:t>Vulnerability 1</a:t>
            </a:r>
            <a:endParaRPr lang="en-CH" dirty="0">
              <a:latin typeface="Courier New" panose="02070309020205020404" pitchFamily="49" charset="0"/>
              <a:cs typeface="Courier New" panose="02070309020205020404" pitchFamily="49" charset="0"/>
            </a:endParaRPr>
          </a:p>
          <a:p>
            <a:r>
              <a:rPr lang="en-CH" dirty="0">
                <a:latin typeface="Courier New" panose="02070309020205020404" pitchFamily="49" charset="0"/>
                <a:cs typeface="Courier New" panose="02070309020205020404" pitchFamily="49" charset="0"/>
              </a:rPr>
              <a:t>…</a:t>
            </a:r>
          </a:p>
          <a:p>
            <a:r>
              <a:rPr lang="en-CH" dirty="0">
                <a:latin typeface="Courier New" panose="02070309020205020404" pitchFamily="49" charset="0"/>
                <a:cs typeface="Courier New" panose="02070309020205020404" pitchFamily="49" charset="0"/>
              </a:rPr>
              <a:t>}</a:t>
            </a:r>
          </a:p>
        </p:txBody>
      </p:sp>
      <p:cxnSp>
        <p:nvCxnSpPr>
          <p:cNvPr id="7" name="Straight Arrow Connector 6">
            <a:extLst>
              <a:ext uri="{FF2B5EF4-FFF2-40B4-BE49-F238E27FC236}">
                <a16:creationId xmlns:a16="http://schemas.microsoft.com/office/drawing/2014/main" id="{5568A59B-8B96-6231-1360-DA5C24598617}"/>
              </a:ext>
            </a:extLst>
          </p:cNvPr>
          <p:cNvCxnSpPr/>
          <p:nvPr/>
        </p:nvCxnSpPr>
        <p:spPr>
          <a:xfrm>
            <a:off x="1868129" y="3833206"/>
            <a:ext cx="2497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BE0CA7B-9840-4D06-6816-9CB19FF0B39A}"/>
              </a:ext>
            </a:extLst>
          </p:cNvPr>
          <p:cNvSpPr txBox="1"/>
          <p:nvPr/>
        </p:nvSpPr>
        <p:spPr>
          <a:xfrm>
            <a:off x="1779639" y="3525429"/>
            <a:ext cx="2443298" cy="307777"/>
          </a:xfrm>
          <a:prstGeom prst="rect">
            <a:avLst/>
          </a:prstGeom>
          <a:noFill/>
        </p:spPr>
        <p:txBody>
          <a:bodyPr wrap="none" rtlCol="0">
            <a:spAutoFit/>
          </a:bodyPr>
          <a:lstStyle/>
          <a:p>
            <a:r>
              <a:rPr lang="en-GB" dirty="0"/>
              <a:t>M</a:t>
            </a:r>
            <a:r>
              <a:rPr lang="en-CH" dirty="0"/>
              <a:t>anually added vulnerability</a:t>
            </a:r>
          </a:p>
        </p:txBody>
      </p:sp>
      <p:sp>
        <p:nvSpPr>
          <p:cNvPr id="9" name="Alternative Process 8">
            <a:extLst>
              <a:ext uri="{FF2B5EF4-FFF2-40B4-BE49-F238E27FC236}">
                <a16:creationId xmlns:a16="http://schemas.microsoft.com/office/drawing/2014/main" id="{F9F4928D-9030-7AFF-2A3B-1EABABEF6D6C}"/>
              </a:ext>
            </a:extLst>
          </p:cNvPr>
          <p:cNvSpPr/>
          <p:nvPr/>
        </p:nvSpPr>
        <p:spPr>
          <a:xfrm>
            <a:off x="8764340" y="2550903"/>
            <a:ext cx="1530554" cy="627773"/>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GPT</a:t>
            </a:r>
            <a:endParaRPr lang="en-CH" sz="3200" dirty="0"/>
          </a:p>
        </p:txBody>
      </p:sp>
      <p:sp>
        <p:nvSpPr>
          <p:cNvPr id="10" name="Alternative Process 9">
            <a:extLst>
              <a:ext uri="{FF2B5EF4-FFF2-40B4-BE49-F238E27FC236}">
                <a16:creationId xmlns:a16="http://schemas.microsoft.com/office/drawing/2014/main" id="{F13EF5C3-A13A-537E-02E1-96DB700FB294}"/>
              </a:ext>
            </a:extLst>
          </p:cNvPr>
          <p:cNvSpPr/>
          <p:nvPr/>
        </p:nvSpPr>
        <p:spPr>
          <a:xfrm>
            <a:off x="8764340" y="3232189"/>
            <a:ext cx="1530555" cy="627773"/>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Claude</a:t>
            </a:r>
            <a:endParaRPr lang="en-CH" sz="3200" dirty="0"/>
          </a:p>
        </p:txBody>
      </p:sp>
      <p:cxnSp>
        <p:nvCxnSpPr>
          <p:cNvPr id="11" name="Straight Arrow Connector 10">
            <a:extLst>
              <a:ext uri="{FF2B5EF4-FFF2-40B4-BE49-F238E27FC236}">
                <a16:creationId xmlns:a16="http://schemas.microsoft.com/office/drawing/2014/main" id="{8A479B78-AFAE-82DF-0026-7CDE4B1F974B}"/>
              </a:ext>
            </a:extLst>
          </p:cNvPr>
          <p:cNvCxnSpPr>
            <a:cxnSpLocks/>
          </p:cNvCxnSpPr>
          <p:nvPr/>
        </p:nvCxnSpPr>
        <p:spPr>
          <a:xfrm>
            <a:off x="7231474" y="3859962"/>
            <a:ext cx="1320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563D242-8B19-EFDD-8969-89543DC4C778}"/>
              </a:ext>
            </a:extLst>
          </p:cNvPr>
          <p:cNvSpPr txBox="1"/>
          <p:nvPr/>
        </p:nvSpPr>
        <p:spPr>
          <a:xfrm>
            <a:off x="7142984" y="3552185"/>
            <a:ext cx="1409360" cy="307777"/>
          </a:xfrm>
          <a:prstGeom prst="rect">
            <a:avLst/>
          </a:prstGeom>
          <a:noFill/>
        </p:spPr>
        <p:txBody>
          <a:bodyPr wrap="none" rtlCol="0">
            <a:spAutoFit/>
          </a:bodyPr>
          <a:lstStyle/>
          <a:p>
            <a:r>
              <a:rPr lang="en-CH" dirty="0"/>
              <a:t>Ask the models</a:t>
            </a:r>
          </a:p>
        </p:txBody>
      </p:sp>
      <p:sp>
        <p:nvSpPr>
          <p:cNvPr id="14" name="Alternative Process 13">
            <a:extLst>
              <a:ext uri="{FF2B5EF4-FFF2-40B4-BE49-F238E27FC236}">
                <a16:creationId xmlns:a16="http://schemas.microsoft.com/office/drawing/2014/main" id="{6766730C-AFAB-CA35-C88B-2030D3474D59}"/>
              </a:ext>
            </a:extLst>
          </p:cNvPr>
          <p:cNvSpPr/>
          <p:nvPr/>
        </p:nvSpPr>
        <p:spPr>
          <a:xfrm>
            <a:off x="3786239" y="4689056"/>
            <a:ext cx="4619522" cy="138499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GPT-4 non-binary: 78.7% true positives</a:t>
            </a:r>
            <a:endParaRPr lang="en-CH" sz="3200" dirty="0"/>
          </a:p>
        </p:txBody>
      </p:sp>
    </p:spTree>
    <p:extLst>
      <p:ext uri="{BB962C8B-B14F-4D97-AF65-F5344CB8AC3E}">
        <p14:creationId xmlns:p14="http://schemas.microsoft.com/office/powerpoint/2010/main" val="203069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33</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Chain of Thought</a:t>
            </a:r>
          </a:p>
        </p:txBody>
      </p:sp>
      <p:sp>
        <p:nvSpPr>
          <p:cNvPr id="2" name="TextBox 1">
            <a:extLst>
              <a:ext uri="{FF2B5EF4-FFF2-40B4-BE49-F238E27FC236}">
                <a16:creationId xmlns:a16="http://schemas.microsoft.com/office/drawing/2014/main" id="{A824D0D2-B6BE-6A96-23D3-6D53C821450B}"/>
              </a:ext>
            </a:extLst>
          </p:cNvPr>
          <p:cNvSpPr txBox="1"/>
          <p:nvPr/>
        </p:nvSpPr>
        <p:spPr>
          <a:xfrm>
            <a:off x="1054509" y="2448211"/>
            <a:ext cx="2465290" cy="954107"/>
          </a:xfrm>
          <a:prstGeom prst="rect">
            <a:avLst/>
          </a:prstGeom>
          <a:noFill/>
          <a:ln>
            <a:solidFill>
              <a:schemeClr val="accent1">
                <a:shade val="15000"/>
              </a:schemeClr>
            </a:solidFill>
          </a:ln>
        </p:spPr>
        <p:txBody>
          <a:bodyPr wrap="square" rtlCol="0">
            <a:spAutoFit/>
          </a:bodyPr>
          <a:lstStyle/>
          <a:p>
            <a:r>
              <a:rPr lang="en-GB" dirty="0">
                <a:latin typeface="Courier New" panose="02070309020205020404" pitchFamily="49" charset="0"/>
                <a:cs typeface="Courier New" panose="02070309020205020404" pitchFamily="49" charset="0"/>
              </a:rPr>
              <a:t>C</a:t>
            </a:r>
            <a:r>
              <a:rPr lang="en-CH" dirty="0">
                <a:latin typeface="Courier New" panose="02070309020205020404" pitchFamily="49" charset="0"/>
                <a:cs typeface="Courier New" panose="02070309020205020404" pitchFamily="49" charset="0"/>
              </a:rPr>
              <a:t>ontract SuperSecure {</a:t>
            </a:r>
          </a:p>
          <a:p>
            <a:r>
              <a:rPr lang="en-CH" dirty="0">
                <a:latin typeface="Courier New" panose="02070309020205020404" pitchFamily="49" charset="0"/>
                <a:cs typeface="Courier New" panose="02070309020205020404" pitchFamily="49" charset="0"/>
              </a:rPr>
              <a:t>…</a:t>
            </a:r>
          </a:p>
          <a:p>
            <a:r>
              <a:rPr lang="en-CH" dirty="0">
                <a:latin typeface="Courier New" panose="02070309020205020404" pitchFamily="49" charset="0"/>
                <a:cs typeface="Courier New" panose="02070309020205020404" pitchFamily="49" charset="0"/>
              </a:rPr>
              <a:t>}</a:t>
            </a:r>
          </a:p>
        </p:txBody>
      </p:sp>
      <p:sp>
        <p:nvSpPr>
          <p:cNvPr id="3" name="TextBox 2">
            <a:extLst>
              <a:ext uri="{FF2B5EF4-FFF2-40B4-BE49-F238E27FC236}">
                <a16:creationId xmlns:a16="http://schemas.microsoft.com/office/drawing/2014/main" id="{14D00587-B256-6E95-49A5-853FE201EDBD}"/>
              </a:ext>
            </a:extLst>
          </p:cNvPr>
          <p:cNvSpPr txBox="1"/>
          <p:nvPr/>
        </p:nvSpPr>
        <p:spPr>
          <a:xfrm>
            <a:off x="4599038" y="2448211"/>
            <a:ext cx="2465290" cy="1384995"/>
          </a:xfrm>
          <a:prstGeom prst="rect">
            <a:avLst/>
          </a:prstGeom>
          <a:noFill/>
          <a:ln>
            <a:solidFill>
              <a:schemeClr val="accent1">
                <a:shade val="15000"/>
              </a:schemeClr>
            </a:solidFill>
          </a:ln>
        </p:spPr>
        <p:txBody>
          <a:bodyPr wrap="square" rtlCol="0">
            <a:spAutoFit/>
          </a:bodyPr>
          <a:lstStyle/>
          <a:p>
            <a:r>
              <a:rPr lang="en-GB" dirty="0">
                <a:latin typeface="Courier New" panose="02070309020205020404" pitchFamily="49" charset="0"/>
                <a:cs typeface="Courier New" panose="02070309020205020404" pitchFamily="49" charset="0"/>
              </a:rPr>
              <a:t>C</a:t>
            </a:r>
            <a:r>
              <a:rPr lang="en-CH" dirty="0">
                <a:latin typeface="Courier New" panose="02070309020205020404" pitchFamily="49" charset="0"/>
                <a:cs typeface="Courier New" panose="02070309020205020404" pitchFamily="49" charset="0"/>
              </a:rPr>
              <a:t>ontract SuperSecure {</a:t>
            </a:r>
          </a:p>
          <a:p>
            <a:r>
              <a:rPr lang="en-CH" dirty="0">
                <a:latin typeface="Courier New" panose="02070309020205020404" pitchFamily="49" charset="0"/>
                <a:cs typeface="Courier New" panose="02070309020205020404" pitchFamily="49" charset="0"/>
              </a:rPr>
              <a:t>…</a:t>
            </a:r>
          </a:p>
          <a:p>
            <a:r>
              <a:rPr lang="de-DE" dirty="0" err="1">
                <a:latin typeface="Courier New" panose="02070309020205020404" pitchFamily="49" charset="0"/>
                <a:cs typeface="Courier New" panose="02070309020205020404" pitchFamily="49" charset="0"/>
              </a:rPr>
              <a:t>function</a:t>
            </a:r>
            <a:r>
              <a:rPr lang="de-DE" dirty="0">
                <a:latin typeface="Courier New" panose="02070309020205020404" pitchFamily="49" charset="0"/>
                <a:cs typeface="Courier New" panose="02070309020205020404" pitchFamily="49" charset="0"/>
              </a:rPr>
              <a:t> x() {}</a:t>
            </a:r>
            <a:endParaRPr lang="en-CH" dirty="0">
              <a:latin typeface="Courier New" panose="02070309020205020404" pitchFamily="49" charset="0"/>
              <a:cs typeface="Courier New" panose="02070309020205020404" pitchFamily="49" charset="0"/>
            </a:endParaRPr>
          </a:p>
          <a:p>
            <a:r>
              <a:rPr lang="en-CH" dirty="0">
                <a:latin typeface="Courier New" panose="02070309020205020404" pitchFamily="49" charset="0"/>
                <a:cs typeface="Courier New" panose="02070309020205020404" pitchFamily="49" charset="0"/>
              </a:rPr>
              <a:t>…</a:t>
            </a:r>
          </a:p>
          <a:p>
            <a:r>
              <a:rPr lang="en-CH" dirty="0">
                <a:latin typeface="Courier New" panose="02070309020205020404" pitchFamily="49" charset="0"/>
                <a:cs typeface="Courier New" panose="02070309020205020404" pitchFamily="49" charset="0"/>
              </a:rPr>
              <a:t>}</a:t>
            </a:r>
          </a:p>
        </p:txBody>
      </p:sp>
      <p:cxnSp>
        <p:nvCxnSpPr>
          <p:cNvPr id="7" name="Straight Arrow Connector 6">
            <a:extLst>
              <a:ext uri="{FF2B5EF4-FFF2-40B4-BE49-F238E27FC236}">
                <a16:creationId xmlns:a16="http://schemas.microsoft.com/office/drawing/2014/main" id="{5568A59B-8B96-6231-1360-DA5C24598617}"/>
              </a:ext>
            </a:extLst>
          </p:cNvPr>
          <p:cNvCxnSpPr/>
          <p:nvPr/>
        </p:nvCxnSpPr>
        <p:spPr>
          <a:xfrm>
            <a:off x="1868129" y="3833206"/>
            <a:ext cx="2497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BE0CA7B-9840-4D06-6816-9CB19FF0B39A}"/>
              </a:ext>
            </a:extLst>
          </p:cNvPr>
          <p:cNvSpPr txBox="1"/>
          <p:nvPr/>
        </p:nvSpPr>
        <p:spPr>
          <a:xfrm>
            <a:off x="1779639" y="3525429"/>
            <a:ext cx="1140056" cy="307777"/>
          </a:xfrm>
          <a:prstGeom prst="rect">
            <a:avLst/>
          </a:prstGeom>
          <a:noFill/>
        </p:spPr>
        <p:txBody>
          <a:bodyPr wrap="none" rtlCol="0">
            <a:spAutoFit/>
          </a:bodyPr>
          <a:lstStyle/>
          <a:p>
            <a:r>
              <a:rPr lang="de-DE" dirty="0"/>
              <a:t>Vulnerable?</a:t>
            </a:r>
            <a:endParaRPr lang="en-CH" dirty="0"/>
          </a:p>
        </p:txBody>
      </p:sp>
      <p:sp>
        <p:nvSpPr>
          <p:cNvPr id="9" name="Alternative Process 8">
            <a:extLst>
              <a:ext uri="{FF2B5EF4-FFF2-40B4-BE49-F238E27FC236}">
                <a16:creationId xmlns:a16="http://schemas.microsoft.com/office/drawing/2014/main" id="{F9F4928D-9030-7AFF-2A3B-1EABABEF6D6C}"/>
              </a:ext>
            </a:extLst>
          </p:cNvPr>
          <p:cNvSpPr/>
          <p:nvPr/>
        </p:nvSpPr>
        <p:spPr>
          <a:xfrm>
            <a:off x="2383204" y="4035574"/>
            <a:ext cx="1530554" cy="627773"/>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GPT</a:t>
            </a:r>
            <a:endParaRPr lang="en-CH" sz="3200" dirty="0"/>
          </a:p>
        </p:txBody>
      </p:sp>
      <p:sp>
        <p:nvSpPr>
          <p:cNvPr id="10" name="Alternative Process 9">
            <a:extLst>
              <a:ext uri="{FF2B5EF4-FFF2-40B4-BE49-F238E27FC236}">
                <a16:creationId xmlns:a16="http://schemas.microsoft.com/office/drawing/2014/main" id="{F13EF5C3-A13A-537E-02E1-96DB700FB294}"/>
              </a:ext>
            </a:extLst>
          </p:cNvPr>
          <p:cNvSpPr/>
          <p:nvPr/>
        </p:nvSpPr>
        <p:spPr>
          <a:xfrm>
            <a:off x="2383204" y="4716860"/>
            <a:ext cx="1530555" cy="627773"/>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Claude</a:t>
            </a:r>
            <a:endParaRPr lang="en-CH" sz="3200" dirty="0"/>
          </a:p>
        </p:txBody>
      </p:sp>
      <p:cxnSp>
        <p:nvCxnSpPr>
          <p:cNvPr id="11" name="Straight Arrow Connector 10">
            <a:extLst>
              <a:ext uri="{FF2B5EF4-FFF2-40B4-BE49-F238E27FC236}">
                <a16:creationId xmlns:a16="http://schemas.microsoft.com/office/drawing/2014/main" id="{8A479B78-AFAE-82DF-0026-7CDE4B1F974B}"/>
              </a:ext>
            </a:extLst>
          </p:cNvPr>
          <p:cNvCxnSpPr>
            <a:cxnSpLocks/>
          </p:cNvCxnSpPr>
          <p:nvPr/>
        </p:nvCxnSpPr>
        <p:spPr>
          <a:xfrm>
            <a:off x="7231474" y="3859962"/>
            <a:ext cx="195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563D242-8B19-EFDD-8969-89543DC4C778}"/>
              </a:ext>
            </a:extLst>
          </p:cNvPr>
          <p:cNvSpPr txBox="1"/>
          <p:nvPr/>
        </p:nvSpPr>
        <p:spPr>
          <a:xfrm>
            <a:off x="7142984" y="3552185"/>
            <a:ext cx="2045753" cy="307777"/>
          </a:xfrm>
          <a:prstGeom prst="rect">
            <a:avLst/>
          </a:prstGeom>
          <a:noFill/>
        </p:spPr>
        <p:txBody>
          <a:bodyPr wrap="none" rtlCol="0">
            <a:spAutoFit/>
          </a:bodyPr>
          <a:lstStyle/>
          <a:p>
            <a:r>
              <a:rPr lang="de-DE" dirty="0" err="1"/>
              <a:t>What</a:t>
            </a:r>
            <a:r>
              <a:rPr lang="de-DE" dirty="0"/>
              <a:t> </a:t>
            </a:r>
            <a:r>
              <a:rPr lang="de-DE" dirty="0" err="1"/>
              <a:t>about</a:t>
            </a:r>
            <a:r>
              <a:rPr lang="de-DE" dirty="0"/>
              <a:t> </a:t>
            </a:r>
            <a:r>
              <a:rPr lang="de-DE" dirty="0" err="1"/>
              <a:t>function</a:t>
            </a:r>
            <a:r>
              <a:rPr lang="de-DE" dirty="0"/>
              <a:t> X?</a:t>
            </a:r>
            <a:endParaRPr lang="en-CH" dirty="0"/>
          </a:p>
        </p:txBody>
      </p:sp>
      <p:sp>
        <p:nvSpPr>
          <p:cNvPr id="4" name="Alternative Process 3">
            <a:extLst>
              <a:ext uri="{FF2B5EF4-FFF2-40B4-BE49-F238E27FC236}">
                <a16:creationId xmlns:a16="http://schemas.microsoft.com/office/drawing/2014/main" id="{AA8B7A3E-38EE-2205-27DE-378783393277}"/>
              </a:ext>
            </a:extLst>
          </p:cNvPr>
          <p:cNvSpPr/>
          <p:nvPr/>
        </p:nvSpPr>
        <p:spPr>
          <a:xfrm>
            <a:off x="7589385" y="4035574"/>
            <a:ext cx="1530554" cy="627773"/>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GPT</a:t>
            </a:r>
            <a:endParaRPr lang="en-CH" sz="3200" dirty="0"/>
          </a:p>
        </p:txBody>
      </p:sp>
      <p:sp>
        <p:nvSpPr>
          <p:cNvPr id="5" name="Alternative Process 4">
            <a:extLst>
              <a:ext uri="{FF2B5EF4-FFF2-40B4-BE49-F238E27FC236}">
                <a16:creationId xmlns:a16="http://schemas.microsoft.com/office/drawing/2014/main" id="{5BA84278-DAC4-5D10-FDD6-532327824849}"/>
              </a:ext>
            </a:extLst>
          </p:cNvPr>
          <p:cNvSpPr/>
          <p:nvPr/>
        </p:nvSpPr>
        <p:spPr>
          <a:xfrm>
            <a:off x="7589385" y="4716860"/>
            <a:ext cx="1530555" cy="627773"/>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Claude</a:t>
            </a:r>
            <a:endParaRPr lang="en-CH" sz="3200" dirty="0"/>
          </a:p>
        </p:txBody>
      </p:sp>
    </p:spTree>
    <p:extLst>
      <p:ext uri="{BB962C8B-B14F-4D97-AF65-F5344CB8AC3E}">
        <p14:creationId xmlns:p14="http://schemas.microsoft.com/office/powerpoint/2010/main" val="2504587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34</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Related Work Landscape</a:t>
            </a:r>
          </a:p>
        </p:txBody>
      </p:sp>
      <p:pic>
        <p:nvPicPr>
          <p:cNvPr id="3" name="Picture 2">
            <a:extLst>
              <a:ext uri="{FF2B5EF4-FFF2-40B4-BE49-F238E27FC236}">
                <a16:creationId xmlns:a16="http://schemas.microsoft.com/office/drawing/2014/main" id="{FB7D4A54-26BB-F539-EE4E-8AA5CDE32395}"/>
              </a:ext>
            </a:extLst>
          </p:cNvPr>
          <p:cNvPicPr>
            <a:picLocks noChangeAspect="1"/>
          </p:cNvPicPr>
          <p:nvPr/>
        </p:nvPicPr>
        <p:blipFill>
          <a:blip r:embed="rId2"/>
          <a:stretch>
            <a:fillRect/>
          </a:stretch>
        </p:blipFill>
        <p:spPr>
          <a:xfrm>
            <a:off x="838200" y="1520836"/>
            <a:ext cx="10827712" cy="4724391"/>
          </a:xfrm>
          <a:prstGeom prst="rect">
            <a:avLst/>
          </a:prstGeom>
        </p:spPr>
      </p:pic>
    </p:spTree>
    <p:extLst>
      <p:ext uri="{BB962C8B-B14F-4D97-AF65-F5344CB8AC3E}">
        <p14:creationId xmlns:p14="http://schemas.microsoft.com/office/powerpoint/2010/main" val="168553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22"/>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Elastic Swap Attack (</a:t>
            </a:r>
            <a:r>
              <a:rPr lang="en-GB" b="0" i="0" dirty="0">
                <a:solidFill>
                  <a:srgbClr val="292929"/>
                </a:solidFill>
                <a:effectLst/>
                <a:latin typeface="source-code-pro"/>
              </a:rPr>
              <a:t>Dec-</a:t>
            </a:r>
            <a:r>
              <a:rPr lang="en-GB" b="0" i="0" dirty="0">
                <a:solidFill>
                  <a:srgbClr val="1C00CF"/>
                </a:solidFill>
                <a:effectLst/>
                <a:latin typeface="source-code-pro"/>
              </a:rPr>
              <a:t>13</a:t>
            </a:r>
            <a:r>
              <a:rPr lang="en-GB" b="0" i="0" dirty="0">
                <a:solidFill>
                  <a:srgbClr val="292929"/>
                </a:solidFill>
                <a:effectLst/>
                <a:latin typeface="source-code-pro"/>
              </a:rPr>
              <a:t>-</a:t>
            </a:r>
            <a:r>
              <a:rPr lang="en-GB" b="0" i="0" dirty="0">
                <a:solidFill>
                  <a:srgbClr val="1C00CF"/>
                </a:solidFill>
                <a:effectLst/>
                <a:latin typeface="source-code-pro"/>
              </a:rPr>
              <a:t>2022</a:t>
            </a:r>
            <a:r>
              <a:rPr lang="en-US" dirty="0"/>
              <a:t>)</a:t>
            </a:r>
            <a:endParaRPr dirty="0"/>
          </a:p>
        </p:txBody>
      </p:sp>
      <p:sp>
        <p:nvSpPr>
          <p:cNvPr id="717" name="Google Shape;717;p22"/>
          <p:cNvSpPr txBox="1"/>
          <p:nvPr/>
        </p:nvSpPr>
        <p:spPr>
          <a:xfrm>
            <a:off x="2310540" y="1330473"/>
            <a:ext cx="9670102" cy="5093666"/>
          </a:xfrm>
          <a:prstGeom prst="rect">
            <a:avLst/>
          </a:prstGeom>
          <a:noFill/>
          <a:ln>
            <a:noFill/>
          </a:ln>
        </p:spPr>
        <p:txBody>
          <a:bodyPr spcFirstLastPara="1" wrap="square" lIns="82283" tIns="41130" rIns="82283" bIns="41130" anchor="t" anchorCtr="0">
            <a:spAutoFit/>
          </a:bodyPr>
          <a:lstStyle/>
          <a:p>
            <a:pPr>
              <a:buClr>
                <a:srgbClr val="000000"/>
              </a:buClr>
              <a:buSzPts val="2400"/>
            </a:pPr>
            <a:r>
              <a:rPr lang="en-GB" sz="2400" b="0" i="0" dirty="0">
                <a:solidFill>
                  <a:srgbClr val="292929"/>
                </a:solidFill>
                <a:effectLst/>
                <a:latin typeface="source-code-pro"/>
              </a:rPr>
              <a:t>TX0 - “Attacker”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go()</a:t>
            </a:r>
          </a:p>
          <a:p>
            <a:pPr>
              <a:buClr>
                <a:srgbClr val="000000"/>
              </a:buClr>
              <a:buSzPts val="2400"/>
            </a:pPr>
            <a:endParaRPr lang="de-DE" sz="2160" dirty="0">
              <a:solidFill>
                <a:schemeClr val="dk1"/>
              </a:solidFill>
              <a:latin typeface="Calibri"/>
              <a:ea typeface="Calibri"/>
              <a:cs typeface="Calibri"/>
              <a:sym typeface="Calibri"/>
            </a:endParaRPr>
          </a:p>
          <a:p>
            <a:pPr>
              <a:buClr>
                <a:srgbClr val="000000"/>
              </a:buClr>
              <a:buSzPts val="2400"/>
            </a:pPr>
            <a:r>
              <a:rPr lang="en-GB" sz="2400" b="0" i="0" dirty="0">
                <a:solidFill>
                  <a:srgbClr val="292929"/>
                </a:solidFill>
                <a:effectLst/>
                <a:latin typeface="source-code-pro"/>
              </a:rPr>
              <a:t>TX1 - “Attacker”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go()</a:t>
            </a:r>
          </a:p>
          <a:p>
            <a:pPr>
              <a:buClr>
                <a:srgbClr val="000000"/>
              </a:buClr>
              <a:buSzPts val="2400"/>
            </a:pPr>
            <a:r>
              <a:rPr lang="en-GB" sz="2000" b="0" i="0" dirty="0">
                <a:solidFill>
                  <a:srgbClr val="292929"/>
                </a:solidFill>
                <a:effectLst/>
                <a:latin typeface="source-code-pro"/>
              </a:rPr>
              <a:t>Propagated: 	P2P Network (detected </a:t>
            </a:r>
            <a:r>
              <a:rPr lang="en-GB" sz="2000" b="0" i="0" dirty="0">
                <a:solidFill>
                  <a:srgbClr val="836C28"/>
                </a:solidFill>
                <a:effectLst/>
                <a:latin typeface="source-code-pro"/>
              </a:rPr>
              <a:t>at</a:t>
            </a:r>
            <a:r>
              <a:rPr lang="en-GB" sz="2000" b="0" i="0" dirty="0">
                <a:solidFill>
                  <a:srgbClr val="292929"/>
                </a:solidFill>
                <a:effectLst/>
                <a:latin typeface="source-code-pro"/>
              </a:rPr>
              <a:t>: </a:t>
            </a:r>
            <a:r>
              <a:rPr lang="en-GB" sz="2000" b="0" i="0" dirty="0">
                <a:solidFill>
                  <a:srgbClr val="1C00CF"/>
                </a:solidFill>
                <a:effectLst/>
                <a:latin typeface="source-code-pro"/>
              </a:rPr>
              <a:t>2022</a:t>
            </a:r>
            <a:r>
              <a:rPr lang="en-GB" sz="2000" b="0" i="0" dirty="0">
                <a:solidFill>
                  <a:srgbClr val="292929"/>
                </a:solidFill>
                <a:effectLst/>
                <a:latin typeface="source-code-pro"/>
              </a:rPr>
              <a:t>-</a:t>
            </a:r>
            <a:r>
              <a:rPr lang="en-GB" sz="2000" b="0" i="0" dirty="0">
                <a:solidFill>
                  <a:srgbClr val="1C00CF"/>
                </a:solidFill>
                <a:effectLst/>
                <a:latin typeface="source-code-pro"/>
              </a:rPr>
              <a:t>12</a:t>
            </a:r>
            <a:r>
              <a:rPr lang="en-GB" sz="2000" b="0" i="0" dirty="0">
                <a:solidFill>
                  <a:srgbClr val="292929"/>
                </a:solidFill>
                <a:effectLst/>
                <a:latin typeface="source-code-pro"/>
              </a:rPr>
              <a:t>-</a:t>
            </a:r>
            <a:r>
              <a:rPr lang="en-GB" sz="2000" b="0" i="0" dirty="0">
                <a:solidFill>
                  <a:srgbClr val="1C00CF"/>
                </a:solidFill>
                <a:effectLst/>
                <a:latin typeface="source-code-pro"/>
              </a:rPr>
              <a:t>13</a:t>
            </a:r>
            <a:r>
              <a:rPr lang="en-GB" sz="2000" b="0" i="0" dirty="0">
                <a:solidFill>
                  <a:srgbClr val="292929"/>
                </a:solidFill>
                <a:effectLst/>
                <a:latin typeface="source-code-pro"/>
              </a:rPr>
              <a:t> </a:t>
            </a:r>
            <a:r>
              <a:rPr lang="en-GB" sz="2000" b="0" i="0" dirty="0">
                <a:solidFill>
                  <a:srgbClr val="1C00CF"/>
                </a:solidFill>
                <a:effectLst/>
                <a:latin typeface="source-code-pro"/>
              </a:rPr>
              <a:t>02</a:t>
            </a:r>
            <a:r>
              <a:rPr lang="en-GB" sz="2000" b="0" i="0" dirty="0">
                <a:solidFill>
                  <a:srgbClr val="292929"/>
                </a:solidFill>
                <a:effectLst/>
                <a:latin typeface="source-code-pro"/>
              </a:rPr>
              <a:t>:</a:t>
            </a:r>
            <a:r>
              <a:rPr lang="en-GB" sz="2000" b="0" i="0" dirty="0">
                <a:solidFill>
                  <a:srgbClr val="1C00CF"/>
                </a:solidFill>
                <a:effectLst/>
                <a:latin typeface="source-code-pro"/>
              </a:rPr>
              <a:t>32</a:t>
            </a:r>
            <a:r>
              <a:rPr lang="en-GB" sz="2000" b="0" i="0" dirty="0">
                <a:solidFill>
                  <a:srgbClr val="292929"/>
                </a:solidFill>
                <a:effectLst/>
                <a:latin typeface="source-code-pro"/>
              </a:rPr>
              <a:t>:</a:t>
            </a:r>
            <a:r>
              <a:rPr lang="en-GB" sz="2000" b="0" i="0" dirty="0">
                <a:solidFill>
                  <a:srgbClr val="1C00CF"/>
                </a:solidFill>
                <a:effectLst/>
                <a:latin typeface="source-code-pro"/>
              </a:rPr>
              <a:t>43.238946</a:t>
            </a:r>
            <a:r>
              <a:rPr lang="en-GB" sz="2000" b="0" i="0" dirty="0">
                <a:solidFill>
                  <a:srgbClr val="292929"/>
                </a:solidFill>
                <a:effectLst/>
                <a:latin typeface="source-code-pro"/>
              </a:rPr>
              <a:t>+</a:t>
            </a:r>
            <a:r>
              <a:rPr lang="en-GB" sz="2000" b="0" i="0" dirty="0">
                <a:solidFill>
                  <a:srgbClr val="1C00CF"/>
                </a:solidFill>
                <a:effectLst/>
                <a:latin typeface="source-code-pro"/>
              </a:rPr>
              <a:t>00</a:t>
            </a:r>
            <a:r>
              <a:rPr lang="en-GB" sz="2000" b="0" i="0" dirty="0">
                <a:solidFill>
                  <a:srgbClr val="292929"/>
                </a:solidFill>
                <a:effectLst/>
                <a:latin typeface="source-code-pro"/>
              </a:rPr>
              <a:t>)</a:t>
            </a:r>
            <a:endParaRPr lang="en-GB" sz="2000" dirty="0">
              <a:solidFill>
                <a:srgbClr val="292929"/>
              </a:solidFill>
              <a:latin typeface="source-code-pro"/>
            </a:endParaRPr>
          </a:p>
          <a:p>
            <a:pPr>
              <a:buClr>
                <a:srgbClr val="000000"/>
              </a:buClr>
              <a:buSzPts val="2400"/>
            </a:pPr>
            <a:endParaRPr lang="en-GB" sz="2400" dirty="0">
              <a:solidFill>
                <a:srgbClr val="292929"/>
              </a:solidFill>
              <a:latin typeface="source-code-pro"/>
            </a:endParaRPr>
          </a:p>
          <a:p>
            <a:pPr>
              <a:buClr>
                <a:srgbClr val="000000"/>
              </a:buClr>
              <a:buSzPts val="2400"/>
            </a:pPr>
            <a:r>
              <a:rPr lang="en-GB" sz="2400" b="0" i="0" dirty="0">
                <a:solidFill>
                  <a:srgbClr val="292929"/>
                </a:solidFill>
                <a:effectLst/>
                <a:latin typeface="source-code-pro"/>
              </a:rPr>
              <a:t>TX2 - “Whitehat hacker”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a:t>
            </a:r>
            <a:r>
              <a:rPr lang="en-GB" sz="2000" b="0" i="0" dirty="0" err="1">
                <a:solidFill>
                  <a:srgbClr val="292929"/>
                </a:solidFill>
                <a:effectLst/>
                <a:latin typeface="source-code-pro"/>
              </a:rPr>
              <a:t>NotYoink</a:t>
            </a:r>
            <a:r>
              <a:rPr lang="en-GB" sz="2000" b="0" i="0" dirty="0">
                <a:solidFill>
                  <a:srgbClr val="292929"/>
                </a:solidFill>
                <a:effectLst/>
                <a:latin typeface="source-code-pro"/>
              </a:rPr>
              <a:t>()</a:t>
            </a:r>
          </a:p>
          <a:p>
            <a:pPr>
              <a:buClr>
                <a:srgbClr val="000000"/>
              </a:buClr>
              <a:buSzPts val="2400"/>
            </a:pPr>
            <a:r>
              <a:rPr lang="en-GB" sz="2000" b="0" i="0" dirty="0">
                <a:solidFill>
                  <a:srgbClr val="292929"/>
                </a:solidFill>
                <a:effectLst/>
                <a:latin typeface="source-code-pro"/>
              </a:rPr>
              <a:t>Built by: 		</a:t>
            </a:r>
            <a:r>
              <a:rPr lang="en-GB" sz="2000" b="0" i="0" dirty="0" err="1">
                <a:solidFill>
                  <a:srgbClr val="292929"/>
                </a:solidFill>
                <a:effectLst/>
                <a:latin typeface="source-code-pro"/>
              </a:rPr>
              <a:t>BeaverBuilder</a:t>
            </a:r>
            <a:endParaRPr lang="en-GB" sz="2000" dirty="0">
              <a:solidFill>
                <a:srgbClr val="292929"/>
              </a:solidFill>
              <a:latin typeface="source-code-pro"/>
            </a:endParaRPr>
          </a:p>
          <a:p>
            <a:pPr>
              <a:buClr>
                <a:srgbClr val="000000"/>
              </a:buClr>
              <a:buSzPts val="2400"/>
            </a:pPr>
            <a:r>
              <a:rPr lang="en-GB" sz="2000" b="0" i="0" dirty="0">
                <a:solidFill>
                  <a:srgbClr val="292929"/>
                </a:solidFill>
                <a:effectLst/>
                <a:latin typeface="source-code-pro"/>
              </a:rPr>
              <a:t>Relayed by: 	</a:t>
            </a:r>
            <a:r>
              <a:rPr lang="en-GB" sz="2000" b="0" i="0" dirty="0" err="1">
                <a:solidFill>
                  <a:srgbClr val="292929"/>
                </a:solidFill>
                <a:effectLst/>
                <a:latin typeface="source-code-pro"/>
              </a:rPr>
              <a:t>BloXroute</a:t>
            </a:r>
            <a:r>
              <a:rPr lang="en-GB" sz="2000" b="0" i="0" dirty="0">
                <a:solidFill>
                  <a:srgbClr val="292929"/>
                </a:solidFill>
                <a:effectLst/>
                <a:latin typeface="source-code-pro"/>
              </a:rPr>
              <a:t> Max Profit (kudos to Toni </a:t>
            </a:r>
            <a:r>
              <a:rPr lang="en-GB" sz="2000" b="0" i="0" dirty="0" err="1">
                <a:solidFill>
                  <a:srgbClr val="292929"/>
                </a:solidFill>
                <a:effectLst/>
                <a:latin typeface="source-code-pro"/>
              </a:rPr>
              <a:t>Wahrstätter</a:t>
            </a:r>
            <a:r>
              <a:rPr lang="en-GB" sz="2000" b="0" i="0" dirty="0">
                <a:solidFill>
                  <a:srgbClr val="292929"/>
                </a:solidFill>
                <a:effectLst/>
                <a:latin typeface="source-code-pro"/>
              </a:rPr>
              <a:t>)</a:t>
            </a:r>
          </a:p>
          <a:p>
            <a:pPr>
              <a:buClr>
                <a:srgbClr val="000000"/>
              </a:buClr>
              <a:buSzPts val="2400"/>
            </a:pPr>
            <a:endParaRPr lang="en-GB" sz="2400" dirty="0">
              <a:solidFill>
                <a:srgbClr val="292929"/>
              </a:solidFill>
              <a:latin typeface="source-code-pro"/>
            </a:endParaRPr>
          </a:p>
          <a:p>
            <a:pPr>
              <a:buClr>
                <a:srgbClr val="000000"/>
              </a:buClr>
              <a:buSzPts val="2400"/>
            </a:pPr>
            <a:r>
              <a:rPr lang="en-GB" sz="2400" b="0" i="0" dirty="0">
                <a:solidFill>
                  <a:srgbClr val="292929"/>
                </a:solidFill>
                <a:effectLst/>
                <a:latin typeface="source-code-pro"/>
              </a:rPr>
              <a:t>TX3 - “Whitehat hacker”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a:t>
            </a:r>
            <a:r>
              <a:rPr lang="en-GB" sz="2000" b="0" i="0" dirty="0" err="1">
                <a:solidFill>
                  <a:srgbClr val="292929"/>
                </a:solidFill>
                <a:effectLst/>
                <a:latin typeface="source-code-pro"/>
              </a:rPr>
              <a:t>yoink</a:t>
            </a:r>
            <a:r>
              <a:rPr lang="en-GB" sz="2000" b="0" i="0" dirty="0">
                <a:solidFill>
                  <a:srgbClr val="292929"/>
                </a:solidFill>
                <a:effectLst/>
                <a:latin typeface="source-code-pro"/>
              </a:rPr>
              <a:t>()</a:t>
            </a:r>
          </a:p>
          <a:p>
            <a:pPr>
              <a:buClr>
                <a:srgbClr val="000000"/>
              </a:buClr>
              <a:buSzPts val="2400"/>
            </a:pPr>
            <a:r>
              <a:rPr lang="en-GB" sz="2000" b="0" i="0" dirty="0">
                <a:effectLst/>
                <a:latin typeface="source-code-pro"/>
              </a:rPr>
              <a:t>Propagated: 	P2P Network </a:t>
            </a:r>
            <a:r>
              <a:rPr lang="en-GB" sz="2000" b="0" i="0" dirty="0">
                <a:solidFill>
                  <a:srgbClr val="292929"/>
                </a:solidFill>
                <a:effectLst/>
                <a:latin typeface="source-code-pro"/>
              </a:rPr>
              <a:t>(detected </a:t>
            </a:r>
            <a:r>
              <a:rPr lang="en-GB" sz="2000" b="0" i="0" dirty="0">
                <a:solidFill>
                  <a:srgbClr val="836C28"/>
                </a:solidFill>
                <a:effectLst/>
                <a:latin typeface="source-code-pro"/>
              </a:rPr>
              <a:t>at</a:t>
            </a:r>
            <a:r>
              <a:rPr lang="en-GB" sz="2000" b="0" i="0" dirty="0">
                <a:solidFill>
                  <a:srgbClr val="292929"/>
                </a:solidFill>
                <a:effectLst/>
                <a:latin typeface="source-code-pro"/>
              </a:rPr>
              <a:t>: </a:t>
            </a:r>
            <a:r>
              <a:rPr lang="en-GB" sz="2000" b="0" i="0" dirty="0">
                <a:solidFill>
                  <a:srgbClr val="1C00CF"/>
                </a:solidFill>
                <a:effectLst/>
                <a:latin typeface="source-code-pro"/>
              </a:rPr>
              <a:t>2022</a:t>
            </a:r>
            <a:r>
              <a:rPr lang="en-GB" sz="2000" b="0" i="0" dirty="0">
                <a:solidFill>
                  <a:srgbClr val="292929"/>
                </a:solidFill>
                <a:effectLst/>
                <a:latin typeface="source-code-pro"/>
              </a:rPr>
              <a:t>-</a:t>
            </a:r>
            <a:r>
              <a:rPr lang="en-GB" sz="2000" b="0" i="0" dirty="0">
                <a:solidFill>
                  <a:srgbClr val="1C00CF"/>
                </a:solidFill>
                <a:effectLst/>
                <a:latin typeface="source-code-pro"/>
              </a:rPr>
              <a:t>12</a:t>
            </a:r>
            <a:r>
              <a:rPr lang="en-GB" sz="2000" b="0" i="0" dirty="0">
                <a:solidFill>
                  <a:srgbClr val="292929"/>
                </a:solidFill>
                <a:effectLst/>
                <a:latin typeface="source-code-pro"/>
              </a:rPr>
              <a:t>-</a:t>
            </a:r>
            <a:r>
              <a:rPr lang="en-GB" sz="2000" b="0" i="0" dirty="0">
                <a:solidFill>
                  <a:srgbClr val="1C00CF"/>
                </a:solidFill>
                <a:effectLst/>
                <a:latin typeface="source-code-pro"/>
              </a:rPr>
              <a:t>13</a:t>
            </a:r>
            <a:r>
              <a:rPr lang="en-GB" sz="2000" b="0" i="0" dirty="0">
                <a:solidFill>
                  <a:srgbClr val="292929"/>
                </a:solidFill>
                <a:effectLst/>
                <a:latin typeface="source-code-pro"/>
              </a:rPr>
              <a:t> </a:t>
            </a:r>
            <a:r>
              <a:rPr lang="en-GB" sz="2000" b="0" i="0" dirty="0">
                <a:solidFill>
                  <a:srgbClr val="1C00CF"/>
                </a:solidFill>
                <a:effectLst/>
                <a:latin typeface="source-code-pro"/>
              </a:rPr>
              <a:t>02</a:t>
            </a:r>
            <a:r>
              <a:rPr lang="en-GB" sz="2000" b="0" i="0" dirty="0">
                <a:solidFill>
                  <a:srgbClr val="292929"/>
                </a:solidFill>
                <a:effectLst/>
                <a:latin typeface="source-code-pro"/>
              </a:rPr>
              <a:t>:</a:t>
            </a:r>
            <a:r>
              <a:rPr lang="en-GB" sz="2000" b="0" i="0" dirty="0">
                <a:solidFill>
                  <a:srgbClr val="1C00CF"/>
                </a:solidFill>
                <a:effectLst/>
                <a:latin typeface="source-code-pro"/>
              </a:rPr>
              <a:t>32</a:t>
            </a:r>
            <a:r>
              <a:rPr lang="en-GB" sz="2000" b="0" i="0" dirty="0">
                <a:solidFill>
                  <a:srgbClr val="292929"/>
                </a:solidFill>
                <a:effectLst/>
                <a:latin typeface="source-code-pro"/>
              </a:rPr>
              <a:t>:</a:t>
            </a:r>
            <a:r>
              <a:rPr lang="en-GB" sz="2000" b="0" i="0" dirty="0">
                <a:solidFill>
                  <a:srgbClr val="1C00CF"/>
                </a:solidFill>
                <a:effectLst/>
                <a:latin typeface="source-code-pro"/>
              </a:rPr>
              <a:t>43.481679</a:t>
            </a:r>
            <a:r>
              <a:rPr lang="en-GB" sz="2000" b="0" i="0" dirty="0">
                <a:solidFill>
                  <a:srgbClr val="292929"/>
                </a:solidFill>
                <a:effectLst/>
                <a:latin typeface="source-code-pro"/>
              </a:rPr>
              <a:t>+</a:t>
            </a:r>
            <a:r>
              <a:rPr lang="en-GB" sz="2000" b="0" i="0" dirty="0">
                <a:solidFill>
                  <a:srgbClr val="1C00CF"/>
                </a:solidFill>
                <a:effectLst/>
                <a:latin typeface="source-code-pro"/>
              </a:rPr>
              <a:t>00</a:t>
            </a:r>
            <a:r>
              <a:rPr lang="en-GB" sz="2000" b="0" i="0" dirty="0">
                <a:solidFill>
                  <a:srgbClr val="292929"/>
                </a:solidFill>
                <a:effectLst/>
                <a:latin typeface="source-code-pro"/>
              </a:rPr>
              <a:t>)</a:t>
            </a:r>
            <a:endParaRPr sz="2000" dirty="0">
              <a:solidFill>
                <a:schemeClr val="dk1"/>
              </a:solidFill>
              <a:latin typeface="Calibri"/>
              <a:ea typeface="Calibri"/>
              <a:cs typeface="Calibri"/>
              <a:sym typeface="Calibri"/>
            </a:endParaRPr>
          </a:p>
        </p:txBody>
      </p:sp>
      <p:sp>
        <p:nvSpPr>
          <p:cNvPr id="720" name="Google Shape;720;p22"/>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35</a:t>
            </a:fld>
            <a:endParaRPr sz="1260">
              <a:solidFill>
                <a:schemeClr val="dk1"/>
              </a:solidFill>
              <a:latin typeface="Arial"/>
              <a:ea typeface="Arial"/>
              <a:cs typeface="Arial"/>
              <a:sym typeface="Arial"/>
            </a:endParaRPr>
          </a:p>
        </p:txBody>
      </p:sp>
      <p:grpSp>
        <p:nvGrpSpPr>
          <p:cNvPr id="18" name="Group 17">
            <a:extLst>
              <a:ext uri="{FF2B5EF4-FFF2-40B4-BE49-F238E27FC236}">
                <a16:creationId xmlns:a16="http://schemas.microsoft.com/office/drawing/2014/main" id="{4834AC8D-9640-E729-70C9-1E6508EE4E5F}"/>
              </a:ext>
            </a:extLst>
          </p:cNvPr>
          <p:cNvGrpSpPr/>
          <p:nvPr/>
        </p:nvGrpSpPr>
        <p:grpSpPr>
          <a:xfrm>
            <a:off x="10552008" y="3471506"/>
            <a:ext cx="1482192" cy="2432721"/>
            <a:chOff x="10552008" y="3471506"/>
            <a:chExt cx="1482192" cy="2432721"/>
          </a:xfrm>
        </p:grpSpPr>
        <p:sp>
          <p:nvSpPr>
            <p:cNvPr id="3" name="TextBox 2">
              <a:extLst>
                <a:ext uri="{FF2B5EF4-FFF2-40B4-BE49-F238E27FC236}">
                  <a16:creationId xmlns:a16="http://schemas.microsoft.com/office/drawing/2014/main" id="{06C48C20-9260-90B7-B749-2D300F84B07C}"/>
                </a:ext>
              </a:extLst>
            </p:cNvPr>
            <p:cNvSpPr txBox="1"/>
            <p:nvPr/>
          </p:nvSpPr>
          <p:spPr>
            <a:xfrm>
              <a:off x="10566844" y="4474091"/>
              <a:ext cx="1467356" cy="369332"/>
            </a:xfrm>
            <a:prstGeom prst="rect">
              <a:avLst/>
            </a:prstGeom>
            <a:noFill/>
          </p:spPr>
          <p:txBody>
            <a:bodyPr wrap="square" rtlCol="0">
              <a:spAutoFit/>
            </a:bodyPr>
            <a:lstStyle/>
            <a:p>
              <a:r>
                <a:rPr lang="en-CH" dirty="0"/>
                <a:t>250 ms!</a:t>
              </a:r>
            </a:p>
          </p:txBody>
        </p:sp>
        <p:cxnSp>
          <p:nvCxnSpPr>
            <p:cNvPr id="5" name="Straight Connector 4">
              <a:extLst>
                <a:ext uri="{FF2B5EF4-FFF2-40B4-BE49-F238E27FC236}">
                  <a16:creationId xmlns:a16="http://schemas.microsoft.com/office/drawing/2014/main" id="{969F1F1E-6045-A0AC-1F12-CF3A6AD624DD}"/>
                </a:ext>
              </a:extLst>
            </p:cNvPr>
            <p:cNvCxnSpPr/>
            <p:nvPr/>
          </p:nvCxnSpPr>
          <p:spPr>
            <a:xfrm>
              <a:off x="10552008" y="3471506"/>
              <a:ext cx="744468" cy="833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9F64303-1482-DA45-BC8B-636E76F4F32F}"/>
                </a:ext>
              </a:extLst>
            </p:cNvPr>
            <p:cNvCxnSpPr/>
            <p:nvPr/>
          </p:nvCxnSpPr>
          <p:spPr>
            <a:xfrm flipV="1">
              <a:off x="10566844" y="5012551"/>
              <a:ext cx="729632" cy="89167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50" name="Picture 2" descr="upload.wikimedia.org/wikipedia/en/0/03/Avalanch...">
            <a:extLst>
              <a:ext uri="{FF2B5EF4-FFF2-40B4-BE49-F238E27FC236}">
                <a16:creationId xmlns:a16="http://schemas.microsoft.com/office/drawing/2014/main" id="{893E79C0-1A3E-0A6E-6E48-F468EF659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2" y="1430492"/>
            <a:ext cx="531152" cy="5311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thereum - Wikipedia, den frie encyklopædi">
            <a:extLst>
              <a:ext uri="{FF2B5EF4-FFF2-40B4-BE49-F238E27FC236}">
                <a16:creationId xmlns:a16="http://schemas.microsoft.com/office/drawing/2014/main" id="{0476CAAE-7D16-BE83-0EEE-140EFF4D2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66" y="2560385"/>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thereum - Wikipedia, den frie encyklopædi">
            <a:extLst>
              <a:ext uri="{FF2B5EF4-FFF2-40B4-BE49-F238E27FC236}">
                <a16:creationId xmlns:a16="http://schemas.microsoft.com/office/drawing/2014/main" id="{8930419A-719B-105B-0CAB-2709B88C4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63" y="4029454"/>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thereum - Wikipedia, den frie encyklopædi">
            <a:extLst>
              <a:ext uri="{FF2B5EF4-FFF2-40B4-BE49-F238E27FC236}">
                <a16:creationId xmlns:a16="http://schemas.microsoft.com/office/drawing/2014/main" id="{FB68B696-33C1-6A35-D27A-F41D75D4E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63" y="5489477"/>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1B486093-1831-EE23-74DA-CA8B8C3CA3EC}"/>
              </a:ext>
            </a:extLst>
          </p:cNvPr>
          <p:cNvPicPr>
            <a:picLocks noChangeAspect="1"/>
          </p:cNvPicPr>
          <p:nvPr/>
        </p:nvPicPr>
        <p:blipFill>
          <a:blip r:embed="rId5"/>
          <a:stretch>
            <a:fillRect/>
          </a:stretch>
        </p:blipFill>
        <p:spPr>
          <a:xfrm>
            <a:off x="1626374" y="2666762"/>
            <a:ext cx="338264" cy="338264"/>
          </a:xfrm>
          <a:prstGeom prst="rect">
            <a:avLst/>
          </a:prstGeom>
        </p:spPr>
      </p:pic>
      <p:pic>
        <p:nvPicPr>
          <p:cNvPr id="15" name="Picture 14" descr="Icon&#10;&#10;Description automatically generated">
            <a:extLst>
              <a:ext uri="{FF2B5EF4-FFF2-40B4-BE49-F238E27FC236}">
                <a16:creationId xmlns:a16="http://schemas.microsoft.com/office/drawing/2014/main" id="{914C70F1-8981-DFB0-DDAC-776D029BFB76}"/>
              </a:ext>
            </a:extLst>
          </p:cNvPr>
          <p:cNvPicPr>
            <a:picLocks noChangeAspect="1"/>
          </p:cNvPicPr>
          <p:nvPr/>
        </p:nvPicPr>
        <p:blipFill>
          <a:blip r:embed="rId6"/>
          <a:stretch>
            <a:fillRect/>
          </a:stretch>
        </p:blipFill>
        <p:spPr>
          <a:xfrm>
            <a:off x="1541586" y="1430492"/>
            <a:ext cx="531152" cy="531152"/>
          </a:xfrm>
          <a:prstGeom prst="rect">
            <a:avLst/>
          </a:prstGeom>
        </p:spPr>
      </p:pic>
      <p:pic>
        <p:nvPicPr>
          <p:cNvPr id="16" name="Picture 15" descr="Icon&#10;&#10;Description automatically generated">
            <a:extLst>
              <a:ext uri="{FF2B5EF4-FFF2-40B4-BE49-F238E27FC236}">
                <a16:creationId xmlns:a16="http://schemas.microsoft.com/office/drawing/2014/main" id="{FD5E84CD-FBFD-A002-1AF2-56D7AF37BEF1}"/>
              </a:ext>
            </a:extLst>
          </p:cNvPr>
          <p:cNvPicPr>
            <a:picLocks noChangeAspect="1"/>
          </p:cNvPicPr>
          <p:nvPr/>
        </p:nvPicPr>
        <p:blipFill>
          <a:blip r:embed="rId5"/>
          <a:stretch>
            <a:fillRect/>
          </a:stretch>
        </p:blipFill>
        <p:spPr>
          <a:xfrm>
            <a:off x="1624647" y="5595854"/>
            <a:ext cx="338264" cy="338264"/>
          </a:xfrm>
          <a:prstGeom prst="rect">
            <a:avLst/>
          </a:prstGeom>
        </p:spPr>
      </p:pic>
      <p:pic>
        <p:nvPicPr>
          <p:cNvPr id="17" name="Picture 16" descr="Icon&#10;&#10;Description automatically generated">
            <a:extLst>
              <a:ext uri="{FF2B5EF4-FFF2-40B4-BE49-F238E27FC236}">
                <a16:creationId xmlns:a16="http://schemas.microsoft.com/office/drawing/2014/main" id="{20844647-525D-A940-1FAA-B1C8F62D106B}"/>
              </a:ext>
            </a:extLst>
          </p:cNvPr>
          <p:cNvPicPr>
            <a:picLocks noChangeAspect="1"/>
          </p:cNvPicPr>
          <p:nvPr/>
        </p:nvPicPr>
        <p:blipFill>
          <a:blip r:embed="rId6"/>
          <a:stretch>
            <a:fillRect/>
          </a:stretch>
        </p:blipFill>
        <p:spPr>
          <a:xfrm>
            <a:off x="1528203" y="4039387"/>
            <a:ext cx="531152" cy="531152"/>
          </a:xfrm>
          <a:prstGeom prst="rect">
            <a:avLst/>
          </a:prstGeom>
        </p:spPr>
      </p:pic>
      <p:cxnSp>
        <p:nvCxnSpPr>
          <p:cNvPr id="19" name="Google Shape;738;g194a4da82ad_0_72">
            <a:extLst>
              <a:ext uri="{FF2B5EF4-FFF2-40B4-BE49-F238E27FC236}">
                <a16:creationId xmlns:a16="http://schemas.microsoft.com/office/drawing/2014/main" id="{A9D4DB52-2F82-A7B6-803A-E94773DE2087}"/>
              </a:ext>
            </a:extLst>
          </p:cNvPr>
          <p:cNvCxnSpPr>
            <a:cxnSpLocks/>
          </p:cNvCxnSpPr>
          <p:nvPr/>
        </p:nvCxnSpPr>
        <p:spPr>
          <a:xfrm>
            <a:off x="427224" y="1417758"/>
            <a:ext cx="0" cy="4792123"/>
          </a:xfrm>
          <a:prstGeom prst="straightConnector1">
            <a:avLst/>
          </a:prstGeom>
          <a:noFill/>
          <a:ln w="9525" cap="flat" cmpd="sng">
            <a:solidFill>
              <a:schemeClr val="dk2"/>
            </a:solidFill>
            <a:prstDash val="solid"/>
            <a:round/>
            <a:headEnd type="none" w="sm" len="sm"/>
            <a:tailEnd type="triangle" w="med" len="med"/>
          </a:ln>
        </p:spPr>
      </p:cxnSp>
      <p:sp>
        <p:nvSpPr>
          <p:cNvPr id="22" name="Google Shape;739;g194a4da82ad_0_72">
            <a:extLst>
              <a:ext uri="{FF2B5EF4-FFF2-40B4-BE49-F238E27FC236}">
                <a16:creationId xmlns:a16="http://schemas.microsoft.com/office/drawing/2014/main" id="{8254293F-98ED-EA7B-63AD-C41D1BFDF960}"/>
              </a:ext>
            </a:extLst>
          </p:cNvPr>
          <p:cNvSpPr txBox="1"/>
          <p:nvPr/>
        </p:nvSpPr>
        <p:spPr>
          <a:xfrm>
            <a:off x="141022" y="6210622"/>
            <a:ext cx="595301" cy="360072"/>
          </a:xfrm>
          <a:prstGeom prst="rect">
            <a:avLst/>
          </a:prstGeom>
          <a:noFill/>
          <a:ln>
            <a:noFill/>
          </a:ln>
        </p:spPr>
        <p:txBody>
          <a:bodyPr spcFirstLastPara="1" wrap="square" lIns="82283" tIns="82283" rIns="82283" bIns="82283" anchor="t" anchorCtr="0">
            <a:spAutoFit/>
          </a:bodyPr>
          <a:lstStyle/>
          <a:p>
            <a:pPr algn="ctr">
              <a:buClr>
                <a:srgbClr val="000000"/>
              </a:buClr>
              <a:buSzPts val="1400"/>
            </a:pPr>
            <a:r>
              <a:rPr lang="en-US" sz="1260" dirty="0">
                <a:solidFill>
                  <a:srgbClr val="000000"/>
                </a:solidFill>
                <a:latin typeface="Arial"/>
                <a:ea typeface="Arial"/>
                <a:cs typeface="Arial"/>
                <a:sym typeface="Arial"/>
              </a:rPr>
              <a:t>time</a:t>
            </a:r>
            <a:endParaRPr sz="126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1944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22"/>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Elastic Swap Attack (</a:t>
            </a:r>
            <a:r>
              <a:rPr lang="en-GB" b="0" i="0" dirty="0">
                <a:solidFill>
                  <a:srgbClr val="292929"/>
                </a:solidFill>
                <a:effectLst/>
                <a:latin typeface="source-code-pro"/>
              </a:rPr>
              <a:t>Dec-</a:t>
            </a:r>
            <a:r>
              <a:rPr lang="en-GB" b="0" i="0" dirty="0">
                <a:solidFill>
                  <a:srgbClr val="1C00CF"/>
                </a:solidFill>
                <a:effectLst/>
                <a:latin typeface="source-code-pro"/>
              </a:rPr>
              <a:t>13</a:t>
            </a:r>
            <a:r>
              <a:rPr lang="en-GB" b="0" i="0" dirty="0">
                <a:solidFill>
                  <a:srgbClr val="292929"/>
                </a:solidFill>
                <a:effectLst/>
                <a:latin typeface="source-code-pro"/>
              </a:rPr>
              <a:t>-</a:t>
            </a:r>
            <a:r>
              <a:rPr lang="en-GB" b="0" i="0" dirty="0">
                <a:solidFill>
                  <a:srgbClr val="1C00CF"/>
                </a:solidFill>
                <a:effectLst/>
                <a:latin typeface="source-code-pro"/>
              </a:rPr>
              <a:t>2022</a:t>
            </a:r>
            <a:r>
              <a:rPr lang="en-US" dirty="0"/>
              <a:t>)</a:t>
            </a:r>
            <a:endParaRPr dirty="0"/>
          </a:p>
        </p:txBody>
      </p:sp>
      <p:sp>
        <p:nvSpPr>
          <p:cNvPr id="717" name="Google Shape;717;p22"/>
          <p:cNvSpPr txBox="1"/>
          <p:nvPr/>
        </p:nvSpPr>
        <p:spPr>
          <a:xfrm>
            <a:off x="975360" y="1330473"/>
            <a:ext cx="9670102" cy="4145714"/>
          </a:xfrm>
          <a:prstGeom prst="rect">
            <a:avLst/>
          </a:prstGeom>
          <a:noFill/>
          <a:ln>
            <a:noFill/>
          </a:ln>
        </p:spPr>
        <p:txBody>
          <a:bodyPr spcFirstLastPara="1" wrap="square" lIns="82283" tIns="41130" rIns="82283" bIns="41130" anchor="t" anchorCtr="0">
            <a:spAutoFit/>
          </a:bodyPr>
          <a:lstStyle/>
          <a:p>
            <a:pPr>
              <a:buClr>
                <a:srgbClr val="000000"/>
              </a:buClr>
              <a:buSzPts val="2400"/>
            </a:pPr>
            <a:r>
              <a:rPr lang="en-GB" sz="2400" b="0" i="0" dirty="0">
                <a:solidFill>
                  <a:srgbClr val="292929"/>
                </a:solidFill>
                <a:effectLst/>
                <a:latin typeface="source-code-pro"/>
              </a:rPr>
              <a:t>Whitehat hacker capabilities</a:t>
            </a:r>
          </a:p>
          <a:p>
            <a:pPr>
              <a:buClr>
                <a:srgbClr val="000000"/>
              </a:buClr>
              <a:buSzPts val="2400"/>
            </a:pPr>
            <a:endParaRPr lang="en-GB" sz="2000" dirty="0">
              <a:solidFill>
                <a:srgbClr val="292929"/>
              </a:solidFill>
              <a:latin typeface="source-code-pro"/>
            </a:endParaRPr>
          </a:p>
          <a:p>
            <a:pPr lvl="1">
              <a:buClr>
                <a:srgbClr val="000000"/>
              </a:buClr>
              <a:buSzPts val="2400"/>
            </a:pPr>
            <a:r>
              <a:rPr lang="en-GB" sz="2000" b="1" dirty="0">
                <a:solidFill>
                  <a:srgbClr val="292929"/>
                </a:solidFill>
                <a:latin typeface="source-code-pro"/>
              </a:rPr>
              <a:t>	Bilingual</a:t>
            </a:r>
          </a:p>
          <a:p>
            <a:pPr marL="1714500" lvl="3" indent="-342900">
              <a:buClr>
                <a:srgbClr val="000000"/>
              </a:buClr>
              <a:buSzPts val="2400"/>
              <a:buFontTx/>
              <a:buChar char="-"/>
            </a:pPr>
            <a:r>
              <a:rPr lang="en-GB" sz="2000" b="0" i="0" dirty="0">
                <a:solidFill>
                  <a:srgbClr val="292929"/>
                </a:solidFill>
                <a:effectLst/>
                <a:latin typeface="source-serif-pro"/>
              </a:rPr>
              <a:t>“</a:t>
            </a:r>
            <a:r>
              <a:rPr lang="en-GB" sz="2000" b="0" i="0" dirty="0" err="1">
                <a:solidFill>
                  <a:srgbClr val="292929"/>
                </a:solidFill>
                <a:effectLst/>
                <a:latin typeface="source-serif-pro"/>
              </a:rPr>
              <a:t>yoink</a:t>
            </a:r>
            <a:r>
              <a:rPr lang="en-GB" sz="2000" b="0" i="0" dirty="0">
                <a:solidFill>
                  <a:srgbClr val="292929"/>
                </a:solidFill>
                <a:effectLst/>
                <a:latin typeface="source-serif-pro"/>
              </a:rPr>
              <a:t>” contract for transactions on the P2P network</a:t>
            </a:r>
          </a:p>
          <a:p>
            <a:pPr marL="1714500" lvl="3" indent="-342900">
              <a:buClr>
                <a:srgbClr val="000000"/>
              </a:buClr>
              <a:buSzPts val="2400"/>
              <a:buFontTx/>
              <a:buChar char="-"/>
            </a:pPr>
            <a:r>
              <a:rPr lang="en-GB" sz="2000" b="0" i="0" dirty="0">
                <a:solidFill>
                  <a:srgbClr val="292929"/>
                </a:solidFill>
                <a:effectLst/>
                <a:latin typeface="source-serif-pro"/>
              </a:rPr>
              <a:t>“No </a:t>
            </a:r>
            <a:r>
              <a:rPr lang="en-GB" sz="2000" b="0" i="0" dirty="0" err="1">
                <a:solidFill>
                  <a:srgbClr val="292929"/>
                </a:solidFill>
                <a:effectLst/>
                <a:latin typeface="source-serif-pro"/>
              </a:rPr>
              <a:t>Yoink</a:t>
            </a:r>
            <a:r>
              <a:rPr lang="en-GB" sz="2000" b="0" i="0" dirty="0">
                <a:solidFill>
                  <a:srgbClr val="292929"/>
                </a:solidFill>
                <a:effectLst/>
                <a:latin typeface="source-serif-pro"/>
              </a:rPr>
              <a:t>” for transactions through </a:t>
            </a:r>
            <a:r>
              <a:rPr lang="en-GB" sz="2000" b="0" i="0" dirty="0" err="1">
                <a:solidFill>
                  <a:srgbClr val="292929"/>
                </a:solidFill>
                <a:effectLst/>
                <a:latin typeface="source-serif-pro"/>
              </a:rPr>
              <a:t>relayers</a:t>
            </a:r>
            <a:endParaRPr lang="en-GB" sz="2000" b="0" i="0" dirty="0">
              <a:solidFill>
                <a:srgbClr val="292929"/>
              </a:solidFill>
              <a:effectLst/>
              <a:latin typeface="source-serif-pro"/>
            </a:endParaRPr>
          </a:p>
          <a:p>
            <a:pPr marL="1257300" lvl="2" indent="-342900">
              <a:buClr>
                <a:srgbClr val="000000"/>
              </a:buClr>
              <a:buSzPts val="2400"/>
              <a:buFontTx/>
              <a:buChar char="-"/>
            </a:pPr>
            <a:endParaRPr lang="en-GB" sz="2000" dirty="0">
              <a:solidFill>
                <a:srgbClr val="292929"/>
              </a:solidFill>
              <a:latin typeface="source-serif-pro"/>
            </a:endParaRPr>
          </a:p>
          <a:p>
            <a:pPr lvl="1">
              <a:buClr>
                <a:srgbClr val="000000"/>
              </a:buClr>
              <a:buSzPts val="2400"/>
            </a:pPr>
            <a:r>
              <a:rPr lang="en-GB" sz="2000" b="1" i="0" dirty="0">
                <a:solidFill>
                  <a:srgbClr val="292929"/>
                </a:solidFill>
                <a:effectLst/>
                <a:latin typeface="source-code-pro"/>
              </a:rPr>
              <a:t>	Generalized? Front-Running</a:t>
            </a:r>
          </a:p>
          <a:p>
            <a:pPr marL="1714500" lvl="3" indent="-342900">
              <a:buClr>
                <a:srgbClr val="000000"/>
              </a:buClr>
              <a:buSzPts val="2400"/>
              <a:buFontTx/>
              <a:buChar char="-"/>
            </a:pPr>
            <a:r>
              <a:rPr lang="de-DE" sz="2000" dirty="0" err="1"/>
              <a:t>Mimic</a:t>
            </a:r>
            <a:r>
              <a:rPr lang="de-DE" sz="2000" dirty="0"/>
              <a:t> </a:t>
            </a:r>
            <a:r>
              <a:rPr lang="en-CH" sz="2000" dirty="0"/>
              <a:t>&amp; front-run in 250 ms!</a:t>
            </a:r>
          </a:p>
          <a:p>
            <a:pPr marL="800100" lvl="1" indent="-342900">
              <a:buClr>
                <a:srgbClr val="000000"/>
              </a:buClr>
              <a:buSzPts val="2400"/>
              <a:buFontTx/>
              <a:buChar char="-"/>
            </a:pPr>
            <a:endParaRPr lang="en-CH" sz="2000" dirty="0"/>
          </a:p>
          <a:p>
            <a:pPr lvl="1">
              <a:buClr>
                <a:srgbClr val="000000"/>
              </a:buClr>
              <a:buSzPts val="2400"/>
            </a:pPr>
            <a:r>
              <a:rPr lang="en-GB" sz="2000" b="1" dirty="0">
                <a:solidFill>
                  <a:srgbClr val="292929"/>
                </a:solidFill>
                <a:latin typeface="source-code-pro"/>
              </a:rPr>
              <a:t>	Bribe genius</a:t>
            </a:r>
          </a:p>
          <a:p>
            <a:pPr marL="1714500" lvl="3" indent="-342900">
              <a:buClr>
                <a:srgbClr val="000000"/>
              </a:buClr>
              <a:buSzPts val="2400"/>
              <a:buFontTx/>
              <a:buChar char="-"/>
            </a:pPr>
            <a:r>
              <a:rPr lang="en-GB" sz="2000" dirty="0">
                <a:solidFill>
                  <a:srgbClr val="292929"/>
                </a:solidFill>
                <a:latin typeface="source-serif-pro"/>
              </a:rPr>
              <a:t>Vulnerable </a:t>
            </a:r>
            <a:r>
              <a:rPr lang="en-GB" sz="2000" b="0" i="0" dirty="0">
                <a:solidFill>
                  <a:srgbClr val="292929"/>
                </a:solidFill>
                <a:effectLst/>
                <a:latin typeface="source-serif-pro"/>
              </a:rPr>
              <a:t>523.55 ETH</a:t>
            </a:r>
            <a:endParaRPr lang="en-GB" sz="2000" dirty="0">
              <a:solidFill>
                <a:srgbClr val="292929"/>
              </a:solidFill>
              <a:latin typeface="source-code-pro"/>
            </a:endParaRPr>
          </a:p>
          <a:p>
            <a:pPr marL="2171700" lvl="4" indent="-342900">
              <a:buClr>
                <a:srgbClr val="000000"/>
              </a:buClr>
              <a:buSzPts val="2400"/>
              <a:buFontTx/>
              <a:buChar char="-"/>
            </a:pPr>
            <a:r>
              <a:rPr lang="en-GB" sz="2000" b="0" i="0" dirty="0">
                <a:solidFill>
                  <a:srgbClr val="292929"/>
                </a:solidFill>
                <a:effectLst/>
                <a:latin typeface="source-code-pro"/>
              </a:rPr>
              <a:t>- </a:t>
            </a:r>
            <a:r>
              <a:rPr lang="en-GB" sz="2000" b="0" i="0" dirty="0">
                <a:solidFill>
                  <a:srgbClr val="292929"/>
                </a:solidFill>
                <a:effectLst/>
                <a:latin typeface="source-serif-pro"/>
              </a:rPr>
              <a:t>78.53 ETH (15% Bribe)</a:t>
            </a:r>
          </a:p>
          <a:p>
            <a:pPr marL="2171700" lvl="4" indent="-342900">
              <a:buClr>
                <a:srgbClr val="000000"/>
              </a:buClr>
              <a:buSzPts val="2400"/>
              <a:buFontTx/>
              <a:buChar char="-"/>
            </a:pPr>
            <a:r>
              <a:rPr lang="en-GB" sz="2000" b="0" i="0" dirty="0">
                <a:solidFill>
                  <a:srgbClr val="292929"/>
                </a:solidFill>
                <a:effectLst/>
                <a:latin typeface="source-serif-pro"/>
              </a:rPr>
              <a:t>- </a:t>
            </a:r>
            <a:r>
              <a:rPr lang="en-GB" sz="2000" b="1" i="0" dirty="0">
                <a:solidFill>
                  <a:srgbClr val="292929"/>
                </a:solidFill>
                <a:effectLst/>
                <a:latin typeface="source-serif-pro"/>
              </a:rPr>
              <a:t>44.50 ETH (10% bounty)</a:t>
            </a:r>
            <a:endParaRPr lang="en-GB" sz="2000" b="1" dirty="0">
              <a:solidFill>
                <a:srgbClr val="292929"/>
              </a:solidFill>
              <a:latin typeface="source-code-pro"/>
            </a:endParaRPr>
          </a:p>
        </p:txBody>
      </p:sp>
      <p:sp>
        <p:nvSpPr>
          <p:cNvPr id="720" name="Google Shape;720;p22"/>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36</a:t>
            </a:fld>
            <a:endParaRPr sz="1260">
              <a:solidFill>
                <a:schemeClr val="dk1"/>
              </a:solidFill>
              <a:latin typeface="Arial"/>
              <a:ea typeface="Arial"/>
              <a:cs typeface="Arial"/>
              <a:sym typeface="Arial"/>
            </a:endParaRPr>
          </a:p>
        </p:txBody>
      </p:sp>
      <p:pic>
        <p:nvPicPr>
          <p:cNvPr id="1026" name="Picture 2" descr="Speedy Gonzales - Wikipedia">
            <a:extLst>
              <a:ext uri="{FF2B5EF4-FFF2-40B4-BE49-F238E27FC236}">
                <a16:creationId xmlns:a16="http://schemas.microsoft.com/office/drawing/2014/main" id="{42F123F5-C33C-684A-2331-32E3D581A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941" y="3224041"/>
            <a:ext cx="566442" cy="7109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82203EF1-7706-3E0B-AB4C-5211884BB0F2}"/>
              </a:ext>
            </a:extLst>
          </p:cNvPr>
          <p:cNvPicPr>
            <a:picLocks noChangeAspect="1"/>
          </p:cNvPicPr>
          <p:nvPr/>
        </p:nvPicPr>
        <p:blipFill>
          <a:blip r:embed="rId4"/>
          <a:stretch>
            <a:fillRect/>
          </a:stretch>
        </p:blipFill>
        <p:spPr>
          <a:xfrm>
            <a:off x="1187941" y="4294192"/>
            <a:ext cx="566442" cy="566442"/>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C0ADF751-8A6F-A811-6F63-6A8D7050C02B}"/>
              </a:ext>
            </a:extLst>
          </p:cNvPr>
          <p:cNvPicPr>
            <a:picLocks noChangeAspect="1"/>
          </p:cNvPicPr>
          <p:nvPr/>
        </p:nvPicPr>
        <p:blipFill>
          <a:blip r:embed="rId5"/>
          <a:stretch>
            <a:fillRect/>
          </a:stretch>
        </p:blipFill>
        <p:spPr>
          <a:xfrm>
            <a:off x="1119396" y="2161290"/>
            <a:ext cx="703532" cy="703532"/>
          </a:xfrm>
          <a:prstGeom prst="rect">
            <a:avLst/>
          </a:prstGeom>
        </p:spPr>
      </p:pic>
    </p:spTree>
    <p:extLst>
      <p:ext uri="{BB962C8B-B14F-4D97-AF65-F5344CB8AC3E}">
        <p14:creationId xmlns:p14="http://schemas.microsoft.com/office/powerpoint/2010/main" val="997906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37</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a:t>Transformer and Language Models</a:t>
            </a:r>
            <a:endParaRPr lang="en-CH" dirty="0"/>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7825353" cy="4351338"/>
          </a:xfrm>
          <a:prstGeom prst="rect">
            <a:avLst/>
          </a:prstGeom>
          <a:noFill/>
          <a:ln w="9525">
            <a:noFill/>
            <a:miter lim="800000"/>
          </a:ln>
        </p:spPr>
        <p:txBody>
          <a:bodyPr spcFirstLastPara="1" vert="horz" wrap="square" lIns="91436" tIns="45718" rIns="91436" bIns="45718" numCol="1" anchor="t" anchorCtr="0" compatLnSpc="1">
            <a:normAutofit fontScale="85000" lnSpcReduction="10000"/>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a:t>LLM</a:t>
            </a:r>
            <a:r>
              <a:rPr lang="de-DE" sz="2800" dirty="0">
                <a:solidFill>
                  <a:schemeClr val="tx1"/>
                </a:solidFill>
                <a:cs typeface="Calibri"/>
              </a:rPr>
              <a:t> </a:t>
            </a:r>
          </a:p>
          <a:p>
            <a:pPr lvl="1"/>
            <a:r>
              <a:rPr lang="en-GB" dirty="0">
                <a:solidFill>
                  <a:schemeClr val="tx1"/>
                </a:solidFill>
                <a:cs typeface="Calibri"/>
              </a:rPr>
              <a:t>given a sequence of tokens </a:t>
            </a:r>
            <a:r>
              <a:rPr lang="en-GB" dirty="0">
                <a:solidFill>
                  <a:schemeClr val="tx1"/>
                </a:solidFill>
                <a:latin typeface="Times New Roman" panose="02020603050405020304" pitchFamily="18" charset="0"/>
                <a:cs typeface="Times New Roman" panose="02020603050405020304" pitchFamily="18" charset="0"/>
              </a:rPr>
              <a:t>x</a:t>
            </a:r>
            <a:r>
              <a:rPr lang="en-GB" baseline="-25000" dirty="0">
                <a:solidFill>
                  <a:schemeClr val="tx1"/>
                </a:solidFill>
                <a:latin typeface="Times New Roman" panose="02020603050405020304" pitchFamily="18" charset="0"/>
                <a:cs typeface="Times New Roman" panose="02020603050405020304" pitchFamily="18" charset="0"/>
              </a:rPr>
              <a:t>1</a:t>
            </a:r>
            <a:r>
              <a:rPr lang="en-GB" dirty="0">
                <a:solidFill>
                  <a:schemeClr val="tx1"/>
                </a:solidFill>
                <a:latin typeface="Times New Roman" panose="02020603050405020304" pitchFamily="18" charset="0"/>
                <a:cs typeface="Times New Roman" panose="02020603050405020304" pitchFamily="18" charset="0"/>
              </a:rPr>
              <a:t>, …, </a:t>
            </a:r>
            <a:r>
              <a:rPr lang="en-GB" dirty="0" err="1">
                <a:solidFill>
                  <a:schemeClr val="tx1"/>
                </a:solidFill>
                <a:latin typeface="Times New Roman" panose="02020603050405020304" pitchFamily="18" charset="0"/>
                <a:cs typeface="Times New Roman" panose="02020603050405020304" pitchFamily="18" charset="0"/>
              </a:rPr>
              <a:t>x</a:t>
            </a:r>
            <a:r>
              <a:rPr lang="en-GB" baseline="-25000" dirty="0" err="1">
                <a:solidFill>
                  <a:schemeClr val="tx1"/>
                </a:solidFill>
                <a:latin typeface="Times New Roman" panose="02020603050405020304" pitchFamily="18" charset="0"/>
                <a:cs typeface="Times New Roman" panose="02020603050405020304" pitchFamily="18" charset="0"/>
              </a:rPr>
              <a:t>n</a:t>
            </a:r>
            <a:r>
              <a:rPr lang="en-GB" dirty="0">
                <a:solidFill>
                  <a:schemeClr val="tx1"/>
                </a:solidFill>
                <a:cs typeface="Calibri"/>
              </a:rPr>
              <a:t>, find its likelihood:</a:t>
            </a:r>
            <a:endParaRPr lang="de-DE" dirty="0">
              <a:solidFill>
                <a:schemeClr val="tx1"/>
              </a:solidFill>
              <a:cs typeface="Calibri"/>
            </a:endParaRPr>
          </a:p>
          <a:p>
            <a:pPr lvl="1"/>
            <a:r>
              <a:rPr lang="en-GB" dirty="0">
                <a:latin typeface="Times New Roman" panose="02020603050405020304" pitchFamily="18" charset="0"/>
                <a:cs typeface="Times New Roman" panose="02020603050405020304" pitchFamily="18" charset="0"/>
              </a:rPr>
              <a:t>p(x</a:t>
            </a:r>
            <a:r>
              <a:rPr lang="en-GB" baseline="-25000"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x</a:t>
            </a:r>
            <a:r>
              <a:rPr lang="en-GB" baseline="-25000" dirty="0" err="1">
                <a:latin typeface="Times New Roman" panose="02020603050405020304" pitchFamily="18" charset="0"/>
                <a:cs typeface="Times New Roman" panose="02020603050405020304" pitchFamily="18" charset="0"/>
              </a:rPr>
              <a:t>n</a:t>
            </a:r>
            <a:r>
              <a:rPr lang="en-GB" dirty="0">
                <a:latin typeface="Times New Roman" panose="02020603050405020304" pitchFamily="18" charset="0"/>
                <a:cs typeface="Times New Roman" panose="02020603050405020304" pitchFamily="18" charset="0"/>
              </a:rPr>
              <a:t>) = ?</a:t>
            </a:r>
            <a:br>
              <a:rPr lang="en-GB" dirty="0">
                <a:latin typeface="Times New Roman" panose="02020603050405020304" pitchFamily="18" charset="0"/>
                <a:cs typeface="Times New Roman" panose="02020603050405020304" pitchFamily="18" charset="0"/>
              </a:rPr>
            </a:br>
            <a:endParaRPr lang="en-GB" dirty="0">
              <a:latin typeface="Times New Roman" panose="02020603050405020304" pitchFamily="18" charset="0"/>
              <a:cs typeface="Times New Roman" panose="02020603050405020304" pitchFamily="18" charset="0"/>
            </a:endParaRPr>
          </a:p>
          <a:p>
            <a:r>
              <a:rPr lang="en-GB" dirty="0"/>
              <a:t>Transformer</a:t>
            </a:r>
          </a:p>
          <a:p>
            <a:pPr lvl="1"/>
            <a:r>
              <a:rPr lang="en-GB" dirty="0"/>
              <a:t>Multi-layer neural network with self-attention</a:t>
            </a:r>
          </a:p>
          <a:p>
            <a:pPr lvl="1"/>
            <a:r>
              <a:rPr lang="en-GB" dirty="0"/>
              <a:t>given </a:t>
            </a:r>
            <a:r>
              <a:rPr lang="en-GB" dirty="0">
                <a:solidFill>
                  <a:schemeClr val="tx1"/>
                </a:solidFill>
                <a:latin typeface="Times New Roman" panose="02020603050405020304" pitchFamily="18" charset="0"/>
                <a:cs typeface="Times New Roman" panose="02020603050405020304" pitchFamily="18" charset="0"/>
              </a:rPr>
              <a:t>x</a:t>
            </a:r>
            <a:r>
              <a:rPr lang="en-GB" baseline="-25000" dirty="0">
                <a:solidFill>
                  <a:schemeClr val="tx1"/>
                </a:solidFill>
                <a:latin typeface="Times New Roman" panose="02020603050405020304" pitchFamily="18" charset="0"/>
                <a:cs typeface="Times New Roman" panose="02020603050405020304" pitchFamily="18" charset="0"/>
              </a:rPr>
              <a:t>1</a:t>
            </a:r>
            <a:r>
              <a:rPr lang="en-GB" dirty="0">
                <a:solidFill>
                  <a:schemeClr val="tx1"/>
                </a:solidFill>
                <a:latin typeface="Times New Roman" panose="02020603050405020304" pitchFamily="18" charset="0"/>
                <a:cs typeface="Times New Roman" panose="02020603050405020304" pitchFamily="18" charset="0"/>
              </a:rPr>
              <a:t>, …, </a:t>
            </a:r>
            <a:r>
              <a:rPr lang="en-GB" dirty="0" err="1">
                <a:solidFill>
                  <a:schemeClr val="tx1"/>
                </a:solidFill>
                <a:latin typeface="Times New Roman" panose="02020603050405020304" pitchFamily="18" charset="0"/>
                <a:cs typeface="Times New Roman" panose="02020603050405020304" pitchFamily="18" charset="0"/>
              </a:rPr>
              <a:t>x</a:t>
            </a:r>
            <a:r>
              <a:rPr lang="en-GB" baseline="-25000" dirty="0" err="1">
                <a:solidFill>
                  <a:schemeClr val="tx1"/>
                </a:solidFill>
                <a:latin typeface="Times New Roman" panose="02020603050405020304" pitchFamily="18" charset="0"/>
                <a:cs typeface="Times New Roman" panose="02020603050405020304" pitchFamily="18" charset="0"/>
              </a:rPr>
              <a:t>n</a:t>
            </a:r>
            <a:r>
              <a:rPr lang="en-GB" dirty="0"/>
              <a:t> generates a sequence of vectors, from which we compute </a:t>
            </a:r>
            <a:r>
              <a:rPr lang="en-GB" dirty="0">
                <a:latin typeface="Times New Roman" panose="02020603050405020304" pitchFamily="18" charset="0"/>
                <a:cs typeface="Times New Roman" panose="02020603050405020304" pitchFamily="18" charset="0"/>
              </a:rPr>
              <a:t>log p(</a:t>
            </a:r>
            <a:r>
              <a:rPr lang="en-GB" dirty="0">
                <a:solidFill>
                  <a:schemeClr val="tx1"/>
                </a:solidFill>
                <a:latin typeface="Times New Roman" panose="02020603050405020304" pitchFamily="18" charset="0"/>
                <a:cs typeface="Times New Roman" panose="02020603050405020304" pitchFamily="18" charset="0"/>
              </a:rPr>
              <a:t>x</a:t>
            </a:r>
            <a:r>
              <a:rPr lang="en-GB" baseline="-25000" dirty="0">
                <a:solidFill>
                  <a:schemeClr val="tx1"/>
                </a:solidFill>
                <a:latin typeface="Times New Roman" panose="02020603050405020304" pitchFamily="18" charset="0"/>
                <a:cs typeface="Times New Roman" panose="02020603050405020304" pitchFamily="18" charset="0"/>
              </a:rPr>
              <a:t>1</a:t>
            </a:r>
            <a:r>
              <a:rPr lang="en-GB" dirty="0">
                <a:solidFill>
                  <a:schemeClr val="tx1"/>
                </a:solidFill>
                <a:latin typeface="Times New Roman" panose="02020603050405020304" pitchFamily="18" charset="0"/>
                <a:cs typeface="Times New Roman" panose="02020603050405020304" pitchFamily="18" charset="0"/>
              </a:rPr>
              <a:t>, …, </a:t>
            </a:r>
            <a:r>
              <a:rPr lang="en-GB" dirty="0" err="1">
                <a:solidFill>
                  <a:schemeClr val="tx1"/>
                </a:solidFill>
                <a:latin typeface="Times New Roman" panose="02020603050405020304" pitchFamily="18" charset="0"/>
                <a:cs typeface="Times New Roman" panose="02020603050405020304" pitchFamily="18" charset="0"/>
              </a:rPr>
              <a:t>x</a:t>
            </a:r>
            <a:r>
              <a:rPr lang="en-GB" baseline="-25000" dirty="0" err="1">
                <a:solidFill>
                  <a:schemeClr val="tx1"/>
                </a:solidFill>
                <a:latin typeface="Times New Roman" panose="02020603050405020304" pitchFamily="18" charset="0"/>
                <a:cs typeface="Times New Roman" panose="02020603050405020304" pitchFamily="18" charset="0"/>
              </a:rPr>
              <a:t>n</a:t>
            </a:r>
            <a:r>
              <a:rPr lang="en-GB" dirty="0">
                <a:latin typeface="Times New Roman" panose="02020603050405020304" pitchFamily="18" charset="0"/>
                <a:cs typeface="Times New Roman" panose="02020603050405020304" pitchFamily="18" charset="0"/>
              </a:rPr>
              <a:t>)</a:t>
            </a:r>
            <a:br>
              <a:rPr lang="en-GB" dirty="0">
                <a:latin typeface="Times New Roman" panose="02020603050405020304" pitchFamily="18" charset="0"/>
                <a:cs typeface="Times New Roman" panose="02020603050405020304" pitchFamily="18" charset="0"/>
              </a:rPr>
            </a:br>
            <a:endParaRPr lang="en-GB" dirty="0">
              <a:latin typeface="Times New Roman" panose="02020603050405020304" pitchFamily="18" charset="0"/>
              <a:cs typeface="Times New Roman" panose="02020603050405020304" pitchFamily="18" charset="0"/>
            </a:endParaRPr>
          </a:p>
          <a:p>
            <a:r>
              <a:rPr lang="en-GB" dirty="0"/>
              <a:t>Pretraining</a:t>
            </a:r>
          </a:p>
          <a:p>
            <a:pPr lvl="1"/>
            <a:r>
              <a:rPr lang="en-GB" dirty="0"/>
              <a:t>Maximize the log-likelihood of observed sequences of tokens: </a:t>
            </a:r>
            <a:r>
              <a:rPr lang="en-GB" dirty="0">
                <a:latin typeface="Times New Roman" panose="02020603050405020304" pitchFamily="18" charset="0"/>
                <a:cs typeface="Times New Roman" panose="02020603050405020304" pitchFamily="18" charset="0"/>
              </a:rPr>
              <a:t>max log p(x1, …, </a:t>
            </a:r>
            <a:r>
              <a:rPr lang="en-GB" dirty="0" err="1">
                <a:latin typeface="Times New Roman" panose="02020603050405020304" pitchFamily="18" charset="0"/>
                <a:cs typeface="Times New Roman" panose="02020603050405020304" pitchFamily="18" charset="0"/>
              </a:rPr>
              <a:t>xn</a:t>
            </a:r>
            <a:r>
              <a:rPr lang="en-GB"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CC74720F-C878-A0F3-5072-1C0543E5AE68}"/>
              </a:ext>
            </a:extLst>
          </p:cNvPr>
          <p:cNvPicPr>
            <a:picLocks noChangeAspect="1"/>
          </p:cNvPicPr>
          <p:nvPr/>
        </p:nvPicPr>
        <p:blipFill>
          <a:blip r:embed="rId2"/>
          <a:stretch>
            <a:fillRect/>
          </a:stretch>
        </p:blipFill>
        <p:spPr>
          <a:xfrm>
            <a:off x="9282256" y="2030278"/>
            <a:ext cx="2071544" cy="3632496"/>
          </a:xfrm>
          <a:prstGeom prst="rect">
            <a:avLst/>
          </a:prstGeom>
        </p:spPr>
      </p:pic>
    </p:spTree>
    <p:extLst>
      <p:ext uri="{BB962C8B-B14F-4D97-AF65-F5344CB8AC3E}">
        <p14:creationId xmlns:p14="http://schemas.microsoft.com/office/powerpoint/2010/main" val="45919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38</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Intrusion Detection with BlockGPT</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err="1"/>
              <a:t>Percentage</a:t>
            </a:r>
            <a:r>
              <a:rPr lang="de-DE" dirty="0"/>
              <a:t> </a:t>
            </a:r>
            <a:r>
              <a:rPr lang="de-DE" dirty="0" err="1"/>
              <a:t>ranking</a:t>
            </a:r>
            <a:endParaRPr lang="de-DE" dirty="0"/>
          </a:p>
          <a:p>
            <a:pPr lvl="1"/>
            <a:r>
              <a:rPr lang="de-DE" dirty="0" err="1"/>
              <a:t>Flag</a:t>
            </a:r>
            <a:r>
              <a:rPr lang="de-DE" dirty="0"/>
              <a:t> </a:t>
            </a:r>
            <a:r>
              <a:rPr lang="de-DE" dirty="0" err="1"/>
              <a:t>the</a:t>
            </a:r>
            <a:r>
              <a:rPr lang="de-DE" dirty="0"/>
              <a:t> least </a:t>
            </a:r>
            <a:r>
              <a:rPr lang="de-DE" dirty="0" err="1"/>
              <a:t>likely</a:t>
            </a:r>
            <a:r>
              <a:rPr lang="de-DE" dirty="0"/>
              <a:t> </a:t>
            </a:r>
            <a:r>
              <a:rPr lang="el-GR" dirty="0">
                <a:latin typeface="Courier New" panose="02070309020205020404" pitchFamily="49" charset="0"/>
                <a:cs typeface="Courier New" panose="02070309020205020404" pitchFamily="49" charset="0"/>
              </a:rPr>
              <a:t>α</a:t>
            </a:r>
            <a:r>
              <a:rPr lang="de-DE" dirty="0"/>
              <a:t>%</a:t>
            </a:r>
          </a:p>
          <a:p>
            <a:pPr marL="457177" lvl="1" indent="0">
              <a:buNone/>
            </a:pPr>
            <a:endParaRPr lang="de-DE" dirty="0"/>
          </a:p>
          <a:p>
            <a:r>
              <a:rPr lang="de-DE" dirty="0"/>
              <a:t>Absolute </a:t>
            </a:r>
            <a:r>
              <a:rPr lang="de-DE" dirty="0" err="1"/>
              <a:t>ranking</a:t>
            </a:r>
            <a:endParaRPr lang="de-DE" dirty="0"/>
          </a:p>
          <a:p>
            <a:pPr lvl="1"/>
            <a:r>
              <a:rPr lang="de-DE" dirty="0" err="1"/>
              <a:t>Flag</a:t>
            </a:r>
            <a:r>
              <a:rPr lang="de-DE" dirty="0"/>
              <a:t> </a:t>
            </a:r>
            <a:r>
              <a:rPr lang="de-DE" dirty="0" err="1"/>
              <a:t>the</a:t>
            </a:r>
            <a:r>
              <a:rPr lang="de-DE" dirty="0"/>
              <a:t> least </a:t>
            </a:r>
            <a:r>
              <a:rPr lang="de-DE" dirty="0" err="1"/>
              <a:t>likely</a:t>
            </a:r>
            <a:r>
              <a:rPr lang="de-DE" dirty="0"/>
              <a:t> </a:t>
            </a:r>
            <a:r>
              <a:rPr lang="de-DE" dirty="0" err="1">
                <a:latin typeface="Courier New" panose="02070309020205020404" pitchFamily="49" charset="0"/>
                <a:cs typeface="Courier New" panose="02070309020205020404" pitchFamily="49" charset="0"/>
              </a:rPr>
              <a:t>k</a:t>
            </a:r>
            <a:r>
              <a:rPr lang="de-DE" dirty="0"/>
              <a:t>%</a:t>
            </a:r>
          </a:p>
        </p:txBody>
      </p:sp>
    </p:spTree>
    <p:extLst>
      <p:ext uri="{BB962C8B-B14F-4D97-AF65-F5344CB8AC3E}">
        <p14:creationId xmlns:p14="http://schemas.microsoft.com/office/powerpoint/2010/main" val="710094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39</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BlockGPT IDS Performance</a:t>
            </a:r>
          </a:p>
        </p:txBody>
      </p:sp>
      <p:pic>
        <p:nvPicPr>
          <p:cNvPr id="3" name="Picture 2">
            <a:extLst>
              <a:ext uri="{FF2B5EF4-FFF2-40B4-BE49-F238E27FC236}">
                <a16:creationId xmlns:a16="http://schemas.microsoft.com/office/drawing/2014/main" id="{765CE0CB-699B-9B09-F7A3-2FC144CEECFD}"/>
              </a:ext>
            </a:extLst>
          </p:cNvPr>
          <p:cNvPicPr>
            <a:picLocks noChangeAspect="1"/>
          </p:cNvPicPr>
          <p:nvPr/>
        </p:nvPicPr>
        <p:blipFill>
          <a:blip r:embed="rId2"/>
          <a:stretch>
            <a:fillRect/>
          </a:stretch>
        </p:blipFill>
        <p:spPr>
          <a:xfrm>
            <a:off x="874553" y="1690688"/>
            <a:ext cx="10442894" cy="4159922"/>
          </a:xfrm>
          <a:prstGeom prst="rect">
            <a:avLst/>
          </a:prstGeom>
        </p:spPr>
      </p:pic>
    </p:spTree>
    <p:extLst>
      <p:ext uri="{BB962C8B-B14F-4D97-AF65-F5344CB8AC3E}">
        <p14:creationId xmlns:p14="http://schemas.microsoft.com/office/powerpoint/2010/main" val="2990835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xchange.png" descr="exchange.png">
            <a:extLst>
              <a:ext uri="{FF2B5EF4-FFF2-40B4-BE49-F238E27FC236}">
                <a16:creationId xmlns:a16="http://schemas.microsoft.com/office/drawing/2014/main" id="{A31DACA4-D370-B1A6-AFC8-42AC4B810A97}"/>
              </a:ext>
            </a:extLst>
          </p:cNvPr>
          <p:cNvPicPr>
            <a:picLocks noChangeAspect="1"/>
          </p:cNvPicPr>
          <p:nvPr/>
        </p:nvPicPr>
        <p:blipFill>
          <a:blip r:embed="rId2"/>
          <a:stretch>
            <a:fillRect/>
          </a:stretch>
        </p:blipFill>
        <p:spPr>
          <a:xfrm>
            <a:off x="5426902" y="1398787"/>
            <a:ext cx="447133" cy="447133"/>
          </a:xfrm>
          <a:prstGeom prst="rect">
            <a:avLst/>
          </a:prstGeom>
          <a:ln w="12700">
            <a:miter lim="400000"/>
          </a:ln>
        </p:spPr>
      </p:pic>
      <p:sp>
        <p:nvSpPr>
          <p:cNvPr id="3" name="Application…">
            <a:extLst>
              <a:ext uri="{FF2B5EF4-FFF2-40B4-BE49-F238E27FC236}">
                <a16:creationId xmlns:a16="http://schemas.microsoft.com/office/drawing/2014/main" id="{079161B8-E5C3-B1F6-4935-E3AA44078C43}"/>
              </a:ext>
            </a:extLst>
          </p:cNvPr>
          <p:cNvSpPr txBox="1"/>
          <p:nvPr/>
        </p:nvSpPr>
        <p:spPr>
          <a:xfrm>
            <a:off x="3826148" y="4385088"/>
            <a:ext cx="1062292" cy="590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p>
            <a:pPr algn="l" defTabSz="292100">
              <a:defRPr sz="2800"/>
            </a:pPr>
            <a:r>
              <a:rPr sz="1400">
                <a:latin typeface="Helvetica" pitchFamily="2" charset="0"/>
              </a:rPr>
              <a:t>Application</a:t>
            </a:r>
          </a:p>
          <a:p>
            <a:pPr algn="l" defTabSz="292100">
              <a:defRPr sz="2800"/>
            </a:pPr>
            <a:r>
              <a:rPr sz="1400">
                <a:latin typeface="Helvetica" pitchFamily="2" charset="0"/>
              </a:rPr>
              <a:t>Logic State</a:t>
            </a:r>
          </a:p>
        </p:txBody>
      </p:sp>
      <p:grpSp>
        <p:nvGrpSpPr>
          <p:cNvPr id="4" name="Group">
            <a:extLst>
              <a:ext uri="{FF2B5EF4-FFF2-40B4-BE49-F238E27FC236}">
                <a16:creationId xmlns:a16="http://schemas.microsoft.com/office/drawing/2014/main" id="{5AD3B499-9562-5C69-ECB9-C0973B9440DC}"/>
              </a:ext>
            </a:extLst>
          </p:cNvPr>
          <p:cNvGrpSpPr/>
          <p:nvPr/>
        </p:nvGrpSpPr>
        <p:grpSpPr>
          <a:xfrm>
            <a:off x="4936458" y="4448446"/>
            <a:ext cx="3264697" cy="1171255"/>
            <a:chOff x="0" y="0"/>
            <a:chExt cx="6529392" cy="2342509"/>
          </a:xfrm>
        </p:grpSpPr>
        <p:pic>
          <p:nvPicPr>
            <p:cNvPr id="5" name="programming-code.pdf" descr="programming-code.pdf">
              <a:extLst>
                <a:ext uri="{FF2B5EF4-FFF2-40B4-BE49-F238E27FC236}">
                  <a16:creationId xmlns:a16="http://schemas.microsoft.com/office/drawing/2014/main" id="{9043C1D1-FEAA-4906-9C36-88AB5E2BC52B}"/>
                </a:ext>
              </a:extLst>
            </p:cNvPr>
            <p:cNvPicPr>
              <a:picLocks noChangeAspect="1"/>
            </p:cNvPicPr>
            <p:nvPr/>
          </p:nvPicPr>
          <p:blipFill>
            <a:blip r:embed="rId3"/>
            <a:stretch>
              <a:fillRect/>
            </a:stretch>
          </p:blipFill>
          <p:spPr>
            <a:xfrm>
              <a:off x="17849" y="0"/>
              <a:ext cx="1061410" cy="970142"/>
            </a:xfrm>
            <a:prstGeom prst="rect">
              <a:avLst/>
            </a:prstGeom>
            <a:ln w="12700" cap="flat">
              <a:noFill/>
              <a:miter lim="400000"/>
            </a:ln>
            <a:effectLst/>
          </p:spPr>
        </p:pic>
        <p:pic>
          <p:nvPicPr>
            <p:cNvPr id="6" name="programming-code.pdf" descr="programming-code.pdf">
              <a:extLst>
                <a:ext uri="{FF2B5EF4-FFF2-40B4-BE49-F238E27FC236}">
                  <a16:creationId xmlns:a16="http://schemas.microsoft.com/office/drawing/2014/main" id="{ABC4DDDF-16F2-6C6A-3CA0-BA89FE0784F9}"/>
                </a:ext>
              </a:extLst>
            </p:cNvPr>
            <p:cNvPicPr>
              <a:picLocks noChangeAspect="1"/>
            </p:cNvPicPr>
            <p:nvPr/>
          </p:nvPicPr>
          <p:blipFill>
            <a:blip r:embed="rId3"/>
            <a:stretch>
              <a:fillRect/>
            </a:stretch>
          </p:blipFill>
          <p:spPr>
            <a:xfrm>
              <a:off x="1817959" y="0"/>
              <a:ext cx="1061410" cy="970142"/>
            </a:xfrm>
            <a:prstGeom prst="rect">
              <a:avLst/>
            </a:prstGeom>
            <a:ln w="12700" cap="flat">
              <a:noFill/>
              <a:miter lim="400000"/>
            </a:ln>
            <a:effectLst/>
          </p:spPr>
        </p:pic>
        <p:pic>
          <p:nvPicPr>
            <p:cNvPr id="7" name="programming-code.pdf" descr="programming-code.pdf">
              <a:extLst>
                <a:ext uri="{FF2B5EF4-FFF2-40B4-BE49-F238E27FC236}">
                  <a16:creationId xmlns:a16="http://schemas.microsoft.com/office/drawing/2014/main" id="{4567E570-2121-5F0A-FD1B-2B3581618987}"/>
                </a:ext>
              </a:extLst>
            </p:cNvPr>
            <p:cNvPicPr>
              <a:picLocks noChangeAspect="1"/>
            </p:cNvPicPr>
            <p:nvPr/>
          </p:nvPicPr>
          <p:blipFill>
            <a:blip r:embed="rId3"/>
            <a:stretch>
              <a:fillRect/>
            </a:stretch>
          </p:blipFill>
          <p:spPr>
            <a:xfrm>
              <a:off x="3618068" y="0"/>
              <a:ext cx="1061410" cy="970142"/>
            </a:xfrm>
            <a:prstGeom prst="rect">
              <a:avLst/>
            </a:prstGeom>
            <a:ln w="12700" cap="flat">
              <a:noFill/>
              <a:miter lim="400000"/>
            </a:ln>
            <a:effectLst/>
          </p:spPr>
        </p:pic>
        <p:pic>
          <p:nvPicPr>
            <p:cNvPr id="8" name="programming-code.pdf" descr="programming-code.pdf">
              <a:extLst>
                <a:ext uri="{FF2B5EF4-FFF2-40B4-BE49-F238E27FC236}">
                  <a16:creationId xmlns:a16="http://schemas.microsoft.com/office/drawing/2014/main" id="{E918C171-3ADC-54CD-B05E-F356E1E4BD07}"/>
                </a:ext>
              </a:extLst>
            </p:cNvPr>
            <p:cNvPicPr>
              <a:picLocks noChangeAspect="1"/>
            </p:cNvPicPr>
            <p:nvPr/>
          </p:nvPicPr>
          <p:blipFill>
            <a:blip r:embed="rId3"/>
            <a:stretch>
              <a:fillRect/>
            </a:stretch>
          </p:blipFill>
          <p:spPr>
            <a:xfrm>
              <a:off x="5428830" y="0"/>
              <a:ext cx="1061410" cy="970142"/>
            </a:xfrm>
            <a:prstGeom prst="rect">
              <a:avLst/>
            </a:prstGeom>
            <a:ln w="12700" cap="flat">
              <a:noFill/>
              <a:miter lim="400000"/>
            </a:ln>
            <a:effectLst/>
          </p:spPr>
        </p:pic>
        <p:sp>
          <p:nvSpPr>
            <p:cNvPr id="9" name="Line">
              <a:extLst>
                <a:ext uri="{FF2B5EF4-FFF2-40B4-BE49-F238E27FC236}">
                  <a16:creationId xmlns:a16="http://schemas.microsoft.com/office/drawing/2014/main" id="{92FEC280-2C90-8318-11BD-538033AC6CE5}"/>
                </a:ext>
              </a:extLst>
            </p:cNvPr>
            <p:cNvSpPr/>
            <p:nvPr/>
          </p:nvSpPr>
          <p:spPr>
            <a:xfrm>
              <a:off x="1044229" y="537346"/>
              <a:ext cx="816890" cy="1"/>
            </a:xfrm>
            <a:prstGeom prst="line">
              <a:avLst/>
            </a:prstGeom>
            <a:noFill/>
            <a:ln w="12700" cap="flat">
              <a:solidFill>
                <a:srgbClr val="85888D"/>
              </a:solidFill>
              <a:prstDash val="solid"/>
              <a:miter lim="400000"/>
              <a:tailEnd type="triangle" w="med" len="med"/>
            </a:ln>
            <a:effectLst/>
          </p:spPr>
          <p:txBody>
            <a:bodyPr wrap="square" lIns="19050" tIns="19050" rIns="19050" bIns="19050" numCol="1" anchor="ctr">
              <a:noAutofit/>
            </a:bodyPr>
            <a:lstStyle/>
            <a:p>
              <a:pPr defTabSz="292100">
                <a:defRPr sz="2200"/>
              </a:pPr>
              <a:endParaRPr sz="1100">
                <a:latin typeface="Helvetica" pitchFamily="2" charset="0"/>
              </a:endParaRPr>
            </a:p>
          </p:txBody>
        </p:sp>
        <p:sp>
          <p:nvSpPr>
            <p:cNvPr id="10" name="Line">
              <a:extLst>
                <a:ext uri="{FF2B5EF4-FFF2-40B4-BE49-F238E27FC236}">
                  <a16:creationId xmlns:a16="http://schemas.microsoft.com/office/drawing/2014/main" id="{5A116913-5790-2AF1-C568-A0AB4B2DB362}"/>
                </a:ext>
              </a:extLst>
            </p:cNvPr>
            <p:cNvSpPr/>
            <p:nvPr/>
          </p:nvSpPr>
          <p:spPr>
            <a:xfrm>
              <a:off x="2854991" y="537346"/>
              <a:ext cx="816890" cy="1"/>
            </a:xfrm>
            <a:prstGeom prst="line">
              <a:avLst/>
            </a:prstGeom>
            <a:noFill/>
            <a:ln w="12700" cap="flat">
              <a:solidFill>
                <a:srgbClr val="85888D"/>
              </a:solidFill>
              <a:prstDash val="solid"/>
              <a:miter lim="400000"/>
              <a:tailEnd type="triangle" w="med" len="med"/>
            </a:ln>
            <a:effectLst/>
          </p:spPr>
          <p:txBody>
            <a:bodyPr wrap="square" lIns="19050" tIns="19050" rIns="19050" bIns="19050" numCol="1" anchor="ctr">
              <a:noAutofit/>
            </a:bodyPr>
            <a:lstStyle/>
            <a:p>
              <a:pPr defTabSz="292100">
                <a:defRPr sz="2200"/>
              </a:pPr>
              <a:endParaRPr sz="1100">
                <a:latin typeface="Helvetica" pitchFamily="2" charset="0"/>
              </a:endParaRPr>
            </a:p>
          </p:txBody>
        </p:sp>
        <p:sp>
          <p:nvSpPr>
            <p:cNvPr id="11" name="Line">
              <a:extLst>
                <a:ext uri="{FF2B5EF4-FFF2-40B4-BE49-F238E27FC236}">
                  <a16:creationId xmlns:a16="http://schemas.microsoft.com/office/drawing/2014/main" id="{4209747C-4FEE-07E7-291A-DA41124CFA4D}"/>
                </a:ext>
              </a:extLst>
            </p:cNvPr>
            <p:cNvSpPr/>
            <p:nvPr/>
          </p:nvSpPr>
          <p:spPr>
            <a:xfrm>
              <a:off x="4665753" y="537346"/>
              <a:ext cx="816890" cy="1"/>
            </a:xfrm>
            <a:prstGeom prst="line">
              <a:avLst/>
            </a:prstGeom>
            <a:noFill/>
            <a:ln w="12700" cap="flat">
              <a:solidFill>
                <a:srgbClr val="85888D"/>
              </a:solidFill>
              <a:prstDash val="solid"/>
              <a:miter lim="400000"/>
              <a:tailEnd type="triangle" w="med" len="med"/>
            </a:ln>
            <a:effectLst/>
          </p:spPr>
          <p:txBody>
            <a:bodyPr wrap="square" lIns="19050" tIns="19050" rIns="19050" bIns="19050" numCol="1" anchor="ctr">
              <a:noAutofit/>
            </a:bodyPr>
            <a:lstStyle/>
            <a:p>
              <a:pPr defTabSz="292100">
                <a:defRPr sz="2200"/>
              </a:pPr>
              <a:endParaRPr sz="1100">
                <a:latin typeface="Helvetica" pitchFamily="2" charset="0"/>
              </a:endParaRPr>
            </a:p>
          </p:txBody>
        </p:sp>
        <p:pic>
          <p:nvPicPr>
            <p:cNvPr id="12" name="block.pdf" descr="block.pdf">
              <a:extLst>
                <a:ext uri="{FF2B5EF4-FFF2-40B4-BE49-F238E27FC236}">
                  <a16:creationId xmlns:a16="http://schemas.microsoft.com/office/drawing/2014/main" id="{D2FC3F16-EA53-7A42-BF2D-F5BF71E8A877}"/>
                </a:ext>
              </a:extLst>
            </p:cNvPr>
            <p:cNvPicPr>
              <a:picLocks noChangeAspect="1"/>
            </p:cNvPicPr>
            <p:nvPr/>
          </p:nvPicPr>
          <p:blipFill>
            <a:blip r:embed="rId4"/>
            <a:stretch>
              <a:fillRect/>
            </a:stretch>
          </p:blipFill>
          <p:spPr>
            <a:xfrm>
              <a:off x="0" y="1234749"/>
              <a:ext cx="1097109" cy="1107761"/>
            </a:xfrm>
            <a:prstGeom prst="rect">
              <a:avLst/>
            </a:prstGeom>
            <a:ln w="12700" cap="flat">
              <a:noFill/>
              <a:miter lim="400000"/>
            </a:ln>
            <a:effectLst/>
          </p:spPr>
        </p:pic>
        <p:pic>
          <p:nvPicPr>
            <p:cNvPr id="13" name="block.pdf" descr="block.pdf">
              <a:extLst>
                <a:ext uri="{FF2B5EF4-FFF2-40B4-BE49-F238E27FC236}">
                  <a16:creationId xmlns:a16="http://schemas.microsoft.com/office/drawing/2014/main" id="{5BAA7DE9-0824-63C0-5916-B1CE40A00DE0}"/>
                </a:ext>
              </a:extLst>
            </p:cNvPr>
            <p:cNvPicPr>
              <a:picLocks noChangeAspect="1"/>
            </p:cNvPicPr>
            <p:nvPr/>
          </p:nvPicPr>
          <p:blipFill>
            <a:blip r:embed="rId4"/>
            <a:stretch>
              <a:fillRect/>
            </a:stretch>
          </p:blipFill>
          <p:spPr>
            <a:xfrm>
              <a:off x="1810761" y="1234749"/>
              <a:ext cx="1097109" cy="1107761"/>
            </a:xfrm>
            <a:prstGeom prst="rect">
              <a:avLst/>
            </a:prstGeom>
            <a:ln w="12700" cap="flat">
              <a:noFill/>
              <a:miter lim="400000"/>
            </a:ln>
            <a:effectLst/>
          </p:spPr>
        </p:pic>
        <p:pic>
          <p:nvPicPr>
            <p:cNvPr id="14" name="block.pdf" descr="block.pdf">
              <a:extLst>
                <a:ext uri="{FF2B5EF4-FFF2-40B4-BE49-F238E27FC236}">
                  <a16:creationId xmlns:a16="http://schemas.microsoft.com/office/drawing/2014/main" id="{F9DCBF70-435B-28DA-6EC3-4C777D533E74}"/>
                </a:ext>
              </a:extLst>
            </p:cNvPr>
            <p:cNvPicPr>
              <a:picLocks noChangeAspect="1"/>
            </p:cNvPicPr>
            <p:nvPr/>
          </p:nvPicPr>
          <p:blipFill>
            <a:blip r:embed="rId4"/>
            <a:stretch>
              <a:fillRect/>
            </a:stretch>
          </p:blipFill>
          <p:spPr>
            <a:xfrm>
              <a:off x="3621522" y="1234749"/>
              <a:ext cx="1097109" cy="1107761"/>
            </a:xfrm>
            <a:prstGeom prst="rect">
              <a:avLst/>
            </a:prstGeom>
            <a:ln w="12700" cap="flat">
              <a:noFill/>
              <a:miter lim="400000"/>
            </a:ln>
            <a:effectLst/>
          </p:spPr>
        </p:pic>
        <p:pic>
          <p:nvPicPr>
            <p:cNvPr id="15" name="block.pdf" descr="block.pdf">
              <a:extLst>
                <a:ext uri="{FF2B5EF4-FFF2-40B4-BE49-F238E27FC236}">
                  <a16:creationId xmlns:a16="http://schemas.microsoft.com/office/drawing/2014/main" id="{D0AFF54C-7732-E484-A937-795DC47C669F}"/>
                </a:ext>
              </a:extLst>
            </p:cNvPr>
            <p:cNvPicPr>
              <a:picLocks noChangeAspect="1"/>
            </p:cNvPicPr>
            <p:nvPr/>
          </p:nvPicPr>
          <p:blipFill>
            <a:blip r:embed="rId4"/>
            <a:stretch>
              <a:fillRect/>
            </a:stretch>
          </p:blipFill>
          <p:spPr>
            <a:xfrm>
              <a:off x="5432283" y="1234749"/>
              <a:ext cx="1097110" cy="1107761"/>
            </a:xfrm>
            <a:prstGeom prst="rect">
              <a:avLst/>
            </a:prstGeom>
            <a:ln w="12700" cap="flat">
              <a:noFill/>
              <a:miter lim="400000"/>
            </a:ln>
            <a:effectLst/>
          </p:spPr>
        </p:pic>
        <p:sp>
          <p:nvSpPr>
            <p:cNvPr id="16" name="Line">
              <a:extLst>
                <a:ext uri="{FF2B5EF4-FFF2-40B4-BE49-F238E27FC236}">
                  <a16:creationId xmlns:a16="http://schemas.microsoft.com/office/drawing/2014/main" id="{9D2C3AAB-9798-A332-1C15-6FB4A55D9749}"/>
                </a:ext>
              </a:extLst>
            </p:cNvPr>
            <p:cNvSpPr/>
            <p:nvPr/>
          </p:nvSpPr>
          <p:spPr>
            <a:xfrm>
              <a:off x="1044230" y="1788629"/>
              <a:ext cx="816890" cy="1"/>
            </a:xfrm>
            <a:prstGeom prst="line">
              <a:avLst/>
            </a:prstGeom>
            <a:noFill/>
            <a:ln w="12700" cap="flat">
              <a:solidFill>
                <a:srgbClr val="85888D"/>
              </a:solidFill>
              <a:prstDash val="solid"/>
              <a:miter lim="400000"/>
            </a:ln>
            <a:effectLst/>
          </p:spPr>
          <p:txBody>
            <a:bodyPr wrap="square" lIns="19050" tIns="19050" rIns="19050" bIns="19050" numCol="1" anchor="ctr">
              <a:noAutofit/>
            </a:bodyPr>
            <a:lstStyle/>
            <a:p>
              <a:pPr defTabSz="292100">
                <a:defRPr sz="2200"/>
              </a:pPr>
              <a:endParaRPr sz="1100">
                <a:latin typeface="Helvetica" pitchFamily="2" charset="0"/>
              </a:endParaRPr>
            </a:p>
          </p:txBody>
        </p:sp>
        <p:sp>
          <p:nvSpPr>
            <p:cNvPr id="17" name="Line">
              <a:extLst>
                <a:ext uri="{FF2B5EF4-FFF2-40B4-BE49-F238E27FC236}">
                  <a16:creationId xmlns:a16="http://schemas.microsoft.com/office/drawing/2014/main" id="{4C0169C5-3800-F831-D3D9-C8E511AB2BAE}"/>
                </a:ext>
              </a:extLst>
            </p:cNvPr>
            <p:cNvSpPr/>
            <p:nvPr/>
          </p:nvSpPr>
          <p:spPr>
            <a:xfrm>
              <a:off x="2854991" y="1788629"/>
              <a:ext cx="816890" cy="1"/>
            </a:xfrm>
            <a:prstGeom prst="line">
              <a:avLst/>
            </a:prstGeom>
            <a:noFill/>
            <a:ln w="12700" cap="flat">
              <a:solidFill>
                <a:srgbClr val="85888D"/>
              </a:solidFill>
              <a:prstDash val="solid"/>
              <a:miter lim="400000"/>
            </a:ln>
            <a:effectLst/>
          </p:spPr>
          <p:txBody>
            <a:bodyPr wrap="square" lIns="19050" tIns="19050" rIns="19050" bIns="19050" numCol="1" anchor="ctr">
              <a:noAutofit/>
            </a:bodyPr>
            <a:lstStyle/>
            <a:p>
              <a:pPr defTabSz="292100">
                <a:defRPr sz="2200"/>
              </a:pPr>
              <a:endParaRPr sz="1100">
                <a:latin typeface="Helvetica" pitchFamily="2" charset="0"/>
              </a:endParaRPr>
            </a:p>
          </p:txBody>
        </p:sp>
        <p:sp>
          <p:nvSpPr>
            <p:cNvPr id="18" name="Line">
              <a:extLst>
                <a:ext uri="{FF2B5EF4-FFF2-40B4-BE49-F238E27FC236}">
                  <a16:creationId xmlns:a16="http://schemas.microsoft.com/office/drawing/2014/main" id="{88EF9D08-B0FE-EE1F-E432-D83A7BA8A9A6}"/>
                </a:ext>
              </a:extLst>
            </p:cNvPr>
            <p:cNvSpPr/>
            <p:nvPr/>
          </p:nvSpPr>
          <p:spPr>
            <a:xfrm>
              <a:off x="4665753" y="1788629"/>
              <a:ext cx="816890" cy="1"/>
            </a:xfrm>
            <a:prstGeom prst="line">
              <a:avLst/>
            </a:prstGeom>
            <a:noFill/>
            <a:ln w="12700" cap="flat">
              <a:solidFill>
                <a:srgbClr val="85888D"/>
              </a:solidFill>
              <a:prstDash val="solid"/>
              <a:miter lim="400000"/>
            </a:ln>
            <a:effectLst/>
          </p:spPr>
          <p:txBody>
            <a:bodyPr wrap="square" lIns="19050" tIns="19050" rIns="19050" bIns="19050" numCol="1" anchor="ctr">
              <a:noAutofit/>
            </a:bodyPr>
            <a:lstStyle/>
            <a:p>
              <a:pPr defTabSz="292100">
                <a:defRPr sz="2200"/>
              </a:pPr>
              <a:endParaRPr sz="1100">
                <a:latin typeface="Helvetica" pitchFamily="2" charset="0"/>
              </a:endParaRPr>
            </a:p>
          </p:txBody>
        </p:sp>
      </p:grpSp>
      <p:sp>
        <p:nvSpPr>
          <p:cNvPr id="19" name="Block i">
            <a:extLst>
              <a:ext uri="{FF2B5EF4-FFF2-40B4-BE49-F238E27FC236}">
                <a16:creationId xmlns:a16="http://schemas.microsoft.com/office/drawing/2014/main" id="{1F7BF875-2FBF-DE06-6028-0D9BA681AD98}"/>
              </a:ext>
            </a:extLst>
          </p:cNvPr>
          <p:cNvSpPr txBox="1"/>
          <p:nvPr/>
        </p:nvSpPr>
        <p:spPr>
          <a:xfrm>
            <a:off x="4817662" y="5617363"/>
            <a:ext cx="783895" cy="312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defTabSz="584200">
              <a:defRPr sz="2300"/>
            </a:lvl1pPr>
          </a:lstStyle>
          <a:p>
            <a:r>
              <a:rPr sz="1150">
                <a:latin typeface="Helvetica" pitchFamily="2" charset="0"/>
              </a:rPr>
              <a:t>Block i</a:t>
            </a:r>
          </a:p>
        </p:txBody>
      </p:sp>
      <p:sp>
        <p:nvSpPr>
          <p:cNvPr id="20" name="Block i+1">
            <a:extLst>
              <a:ext uri="{FF2B5EF4-FFF2-40B4-BE49-F238E27FC236}">
                <a16:creationId xmlns:a16="http://schemas.microsoft.com/office/drawing/2014/main" id="{CC0FF83C-E938-D305-860D-D3635F02BD57}"/>
              </a:ext>
            </a:extLst>
          </p:cNvPr>
          <p:cNvSpPr txBox="1"/>
          <p:nvPr/>
        </p:nvSpPr>
        <p:spPr>
          <a:xfrm>
            <a:off x="5722667" y="5617363"/>
            <a:ext cx="783895" cy="312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defTabSz="584200">
              <a:defRPr sz="2300"/>
            </a:lvl1pPr>
          </a:lstStyle>
          <a:p>
            <a:r>
              <a:rPr sz="1150">
                <a:latin typeface="Helvetica" pitchFamily="2" charset="0"/>
              </a:rPr>
              <a:t>Block i+1</a:t>
            </a:r>
          </a:p>
        </p:txBody>
      </p:sp>
      <p:sp>
        <p:nvSpPr>
          <p:cNvPr id="21" name="Block i+2">
            <a:extLst>
              <a:ext uri="{FF2B5EF4-FFF2-40B4-BE49-F238E27FC236}">
                <a16:creationId xmlns:a16="http://schemas.microsoft.com/office/drawing/2014/main" id="{D14F07C4-9639-FE3A-79EC-4E89D487B5AA}"/>
              </a:ext>
            </a:extLst>
          </p:cNvPr>
          <p:cNvSpPr txBox="1"/>
          <p:nvPr/>
        </p:nvSpPr>
        <p:spPr>
          <a:xfrm>
            <a:off x="6627672" y="5617363"/>
            <a:ext cx="783894" cy="312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defTabSz="584200">
              <a:defRPr sz="2300"/>
            </a:lvl1pPr>
          </a:lstStyle>
          <a:p>
            <a:r>
              <a:rPr sz="1150">
                <a:latin typeface="Helvetica" pitchFamily="2" charset="0"/>
              </a:rPr>
              <a:t>Block i+2</a:t>
            </a:r>
          </a:p>
        </p:txBody>
      </p:sp>
      <p:sp>
        <p:nvSpPr>
          <p:cNvPr id="22" name="Block i+3">
            <a:extLst>
              <a:ext uri="{FF2B5EF4-FFF2-40B4-BE49-F238E27FC236}">
                <a16:creationId xmlns:a16="http://schemas.microsoft.com/office/drawing/2014/main" id="{C58AF1E8-3635-436F-8D89-1470840AE974}"/>
              </a:ext>
            </a:extLst>
          </p:cNvPr>
          <p:cNvSpPr txBox="1"/>
          <p:nvPr/>
        </p:nvSpPr>
        <p:spPr>
          <a:xfrm>
            <a:off x="7532677" y="5617363"/>
            <a:ext cx="783895" cy="312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defTabSz="584200">
              <a:defRPr sz="2300"/>
            </a:lvl1pPr>
          </a:lstStyle>
          <a:p>
            <a:r>
              <a:rPr sz="1150">
                <a:latin typeface="Helvetica" pitchFamily="2" charset="0"/>
              </a:rPr>
              <a:t>Block i+3</a:t>
            </a:r>
          </a:p>
        </p:txBody>
      </p:sp>
      <p:sp>
        <p:nvSpPr>
          <p:cNvPr id="23" name="Blockchain Consensus…">
            <a:extLst>
              <a:ext uri="{FF2B5EF4-FFF2-40B4-BE49-F238E27FC236}">
                <a16:creationId xmlns:a16="http://schemas.microsoft.com/office/drawing/2014/main" id="{FE15B554-7C77-3094-45A9-FFD40AEF372D}"/>
              </a:ext>
            </a:extLst>
          </p:cNvPr>
          <p:cNvSpPr txBox="1"/>
          <p:nvPr/>
        </p:nvSpPr>
        <p:spPr>
          <a:xfrm>
            <a:off x="3817937" y="5120830"/>
            <a:ext cx="1043901" cy="687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p>
            <a:pPr algn="l" defTabSz="292100">
              <a:defRPr sz="2800"/>
            </a:pPr>
            <a:r>
              <a:rPr sz="1400">
                <a:latin typeface="Helvetica" pitchFamily="2" charset="0"/>
              </a:rPr>
              <a:t>Blockchain</a:t>
            </a:r>
            <a:br>
              <a:rPr sz="1400">
                <a:latin typeface="Helvetica" pitchFamily="2" charset="0"/>
              </a:rPr>
            </a:br>
            <a:r>
              <a:rPr sz="1400">
                <a:latin typeface="Helvetica" pitchFamily="2" charset="0"/>
              </a:rPr>
              <a:t>Consensus</a:t>
            </a:r>
          </a:p>
          <a:p>
            <a:pPr algn="l" defTabSz="292100">
              <a:defRPr sz="2800"/>
            </a:pPr>
            <a:r>
              <a:rPr sz="1400">
                <a:latin typeface="Helvetica" pitchFamily="2" charset="0"/>
              </a:rPr>
              <a:t>Layer</a:t>
            </a:r>
          </a:p>
        </p:txBody>
      </p:sp>
      <p:sp>
        <p:nvSpPr>
          <p:cNvPr id="24" name="Line">
            <a:extLst>
              <a:ext uri="{FF2B5EF4-FFF2-40B4-BE49-F238E27FC236}">
                <a16:creationId xmlns:a16="http://schemas.microsoft.com/office/drawing/2014/main" id="{B9133244-24D4-C192-AD76-0980A98C158D}"/>
              </a:ext>
            </a:extLst>
          </p:cNvPr>
          <p:cNvSpPr/>
          <p:nvPr/>
        </p:nvSpPr>
        <p:spPr>
          <a:xfrm>
            <a:off x="4916078" y="5904642"/>
            <a:ext cx="3489394" cy="1"/>
          </a:xfrm>
          <a:prstGeom prst="line">
            <a:avLst/>
          </a:prstGeom>
          <a:ln w="25400">
            <a:solidFill>
              <a:srgbClr val="85888D"/>
            </a:solidFill>
            <a:miter lim="400000"/>
            <a:tailEnd type="triangle"/>
          </a:ln>
        </p:spPr>
        <p:txBody>
          <a:bodyPr lIns="19050" tIns="19050" rIns="19050" bIns="19050" anchor="ctr"/>
          <a:lstStyle/>
          <a:p>
            <a:pPr defTabSz="292100">
              <a:defRPr sz="2200"/>
            </a:pPr>
            <a:endParaRPr sz="1100">
              <a:latin typeface="Helvetica" pitchFamily="2" charset="0"/>
            </a:endParaRPr>
          </a:p>
        </p:txBody>
      </p:sp>
      <p:sp>
        <p:nvSpPr>
          <p:cNvPr id="25" name="time">
            <a:extLst>
              <a:ext uri="{FF2B5EF4-FFF2-40B4-BE49-F238E27FC236}">
                <a16:creationId xmlns:a16="http://schemas.microsoft.com/office/drawing/2014/main" id="{D44AF603-1F29-CC31-5A9F-DA15E5D669D3}"/>
              </a:ext>
            </a:extLst>
          </p:cNvPr>
          <p:cNvSpPr txBox="1"/>
          <p:nvPr/>
        </p:nvSpPr>
        <p:spPr>
          <a:xfrm>
            <a:off x="7886141" y="5874162"/>
            <a:ext cx="467713" cy="312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defTabSz="584200">
              <a:defRPr sz="2800"/>
            </a:lvl1pPr>
          </a:lstStyle>
          <a:p>
            <a:r>
              <a:rPr sz="1400">
                <a:latin typeface="Helvetica" pitchFamily="2" charset="0"/>
              </a:rPr>
              <a:t>time</a:t>
            </a:r>
          </a:p>
        </p:txBody>
      </p:sp>
      <p:sp>
        <p:nvSpPr>
          <p:cNvPr id="26" name="Network P2P Layer">
            <a:extLst>
              <a:ext uri="{FF2B5EF4-FFF2-40B4-BE49-F238E27FC236}">
                <a16:creationId xmlns:a16="http://schemas.microsoft.com/office/drawing/2014/main" id="{123AB3A6-5397-98AA-8FD7-1F3FA525A78A}"/>
              </a:ext>
            </a:extLst>
          </p:cNvPr>
          <p:cNvSpPr txBox="1"/>
          <p:nvPr/>
        </p:nvSpPr>
        <p:spPr>
          <a:xfrm>
            <a:off x="3825733" y="6040996"/>
            <a:ext cx="1028309" cy="498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p>
            <a:pPr algn="l" defTabSz="292100">
              <a:defRPr sz="2800"/>
            </a:pPr>
            <a:r>
              <a:rPr sz="1400">
                <a:latin typeface="Helvetica" pitchFamily="2" charset="0"/>
              </a:rPr>
              <a:t>Network</a:t>
            </a:r>
            <a:br>
              <a:rPr sz="1400">
                <a:latin typeface="Helvetica" pitchFamily="2" charset="0"/>
              </a:rPr>
            </a:br>
            <a:r>
              <a:rPr sz="1400">
                <a:latin typeface="Helvetica" pitchFamily="2" charset="0"/>
              </a:rPr>
              <a:t>P2P Layer</a:t>
            </a:r>
          </a:p>
        </p:txBody>
      </p:sp>
      <p:pic>
        <p:nvPicPr>
          <p:cNvPr id="27" name="network.pdf" descr="network.pdf">
            <a:extLst>
              <a:ext uri="{FF2B5EF4-FFF2-40B4-BE49-F238E27FC236}">
                <a16:creationId xmlns:a16="http://schemas.microsoft.com/office/drawing/2014/main" id="{066448CA-382F-B906-21C4-D66A0D71AFFF}"/>
              </a:ext>
            </a:extLst>
          </p:cNvPr>
          <p:cNvPicPr>
            <a:picLocks noChangeAspect="1"/>
          </p:cNvPicPr>
          <p:nvPr/>
        </p:nvPicPr>
        <p:blipFill>
          <a:blip r:embed="rId5"/>
          <a:stretch>
            <a:fillRect/>
          </a:stretch>
        </p:blipFill>
        <p:spPr>
          <a:xfrm>
            <a:off x="6274096" y="6054395"/>
            <a:ext cx="589420" cy="566571"/>
          </a:xfrm>
          <a:prstGeom prst="rect">
            <a:avLst/>
          </a:prstGeom>
          <a:ln w="12700">
            <a:miter lim="400000"/>
          </a:ln>
        </p:spPr>
      </p:pic>
      <p:sp>
        <p:nvSpPr>
          <p:cNvPr id="28" name="Exchange/Swap">
            <a:extLst>
              <a:ext uri="{FF2B5EF4-FFF2-40B4-BE49-F238E27FC236}">
                <a16:creationId xmlns:a16="http://schemas.microsoft.com/office/drawing/2014/main" id="{BAF13AD8-4D0F-F8EC-0AE7-5C6AB37FDA03}"/>
              </a:ext>
            </a:extLst>
          </p:cNvPr>
          <p:cNvSpPr txBox="1"/>
          <p:nvPr/>
        </p:nvSpPr>
        <p:spPr>
          <a:xfrm>
            <a:off x="3639668" y="1461349"/>
            <a:ext cx="1473160"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Exchange/Swap</a:t>
            </a:r>
          </a:p>
        </p:txBody>
      </p:sp>
      <p:pic>
        <p:nvPicPr>
          <p:cNvPr id="29" name="lending (1).png" descr="lending (1).png">
            <a:extLst>
              <a:ext uri="{FF2B5EF4-FFF2-40B4-BE49-F238E27FC236}">
                <a16:creationId xmlns:a16="http://schemas.microsoft.com/office/drawing/2014/main" id="{B038442B-CCF0-3BE3-0DF5-A4669611BF9D}"/>
              </a:ext>
            </a:extLst>
          </p:cNvPr>
          <p:cNvPicPr>
            <a:picLocks noChangeAspect="1"/>
          </p:cNvPicPr>
          <p:nvPr/>
        </p:nvPicPr>
        <p:blipFill>
          <a:blip r:embed="rId6"/>
          <a:stretch>
            <a:fillRect/>
          </a:stretch>
        </p:blipFill>
        <p:spPr>
          <a:xfrm>
            <a:off x="5426902" y="1953561"/>
            <a:ext cx="447133" cy="447133"/>
          </a:xfrm>
          <a:prstGeom prst="rect">
            <a:avLst/>
          </a:prstGeom>
          <a:ln w="12700">
            <a:miter lim="400000"/>
          </a:ln>
        </p:spPr>
      </p:pic>
      <p:sp>
        <p:nvSpPr>
          <p:cNvPr id="30" name="Lending/Borrowing">
            <a:extLst>
              <a:ext uri="{FF2B5EF4-FFF2-40B4-BE49-F238E27FC236}">
                <a16:creationId xmlns:a16="http://schemas.microsoft.com/office/drawing/2014/main" id="{C3A62890-5B92-471B-FA91-E793333A8DC1}"/>
              </a:ext>
            </a:extLst>
          </p:cNvPr>
          <p:cNvSpPr txBox="1"/>
          <p:nvPr/>
        </p:nvSpPr>
        <p:spPr>
          <a:xfrm>
            <a:off x="3639668" y="2025643"/>
            <a:ext cx="1710405"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Lending/Borrowing</a:t>
            </a:r>
          </a:p>
        </p:txBody>
      </p:sp>
      <p:pic>
        <p:nvPicPr>
          <p:cNvPr id="33" name="emotions.png" descr="emotions.png">
            <a:extLst>
              <a:ext uri="{FF2B5EF4-FFF2-40B4-BE49-F238E27FC236}">
                <a16:creationId xmlns:a16="http://schemas.microsoft.com/office/drawing/2014/main" id="{3486E384-667C-FE65-EDDE-499902CF4B23}"/>
              </a:ext>
            </a:extLst>
          </p:cNvPr>
          <p:cNvPicPr>
            <a:picLocks noChangeAspect="1"/>
          </p:cNvPicPr>
          <p:nvPr/>
        </p:nvPicPr>
        <p:blipFill>
          <a:blip r:embed="rId7"/>
          <a:stretch>
            <a:fillRect/>
          </a:stretch>
        </p:blipFill>
        <p:spPr>
          <a:xfrm>
            <a:off x="8001129" y="1350513"/>
            <a:ext cx="447133" cy="447133"/>
          </a:xfrm>
          <a:prstGeom prst="rect">
            <a:avLst/>
          </a:prstGeom>
          <a:ln w="12700">
            <a:miter lim="400000"/>
          </a:ln>
        </p:spPr>
      </p:pic>
      <p:sp>
        <p:nvSpPr>
          <p:cNvPr id="34" name="Stablecoin/…">
            <a:extLst>
              <a:ext uri="{FF2B5EF4-FFF2-40B4-BE49-F238E27FC236}">
                <a16:creationId xmlns:a16="http://schemas.microsoft.com/office/drawing/2014/main" id="{EEA642E7-DC47-1C30-C79E-A48591EC28AE}"/>
              </a:ext>
            </a:extLst>
          </p:cNvPr>
          <p:cNvSpPr txBox="1"/>
          <p:nvPr/>
        </p:nvSpPr>
        <p:spPr>
          <a:xfrm>
            <a:off x="6211065" y="1362976"/>
            <a:ext cx="1384996" cy="53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3000"/>
            </a:pPr>
            <a:r>
              <a:rPr sz="1500">
                <a:latin typeface="Helvetica" pitchFamily="2" charset="0"/>
              </a:rPr>
              <a:t>Stablecoin/</a:t>
            </a:r>
          </a:p>
          <a:p>
            <a:pPr algn="l">
              <a:defRPr sz="3000"/>
            </a:pPr>
            <a:r>
              <a:rPr sz="1500">
                <a:latin typeface="Helvetica" pitchFamily="2" charset="0"/>
              </a:rPr>
              <a:t>Pegged Assets</a:t>
            </a:r>
          </a:p>
        </p:txBody>
      </p:sp>
      <p:pic>
        <p:nvPicPr>
          <p:cNvPr id="35" name="clothes-peg.png" descr="clothes-peg.png">
            <a:extLst>
              <a:ext uri="{FF2B5EF4-FFF2-40B4-BE49-F238E27FC236}">
                <a16:creationId xmlns:a16="http://schemas.microsoft.com/office/drawing/2014/main" id="{363C6953-CE54-390B-8F8A-88F3855E98FC}"/>
              </a:ext>
            </a:extLst>
          </p:cNvPr>
          <p:cNvPicPr>
            <a:picLocks noChangeAspect="1"/>
          </p:cNvPicPr>
          <p:nvPr/>
        </p:nvPicPr>
        <p:blipFill>
          <a:blip r:embed="rId8"/>
          <a:stretch>
            <a:fillRect/>
          </a:stretch>
        </p:blipFill>
        <p:spPr>
          <a:xfrm>
            <a:off x="8001129" y="1953561"/>
            <a:ext cx="447133" cy="447133"/>
          </a:xfrm>
          <a:prstGeom prst="rect">
            <a:avLst/>
          </a:prstGeom>
          <a:ln w="12700">
            <a:miter lim="400000"/>
          </a:ln>
        </p:spPr>
      </p:pic>
      <p:sp>
        <p:nvSpPr>
          <p:cNvPr id="36" name="Derivatives">
            <a:extLst>
              <a:ext uri="{FF2B5EF4-FFF2-40B4-BE49-F238E27FC236}">
                <a16:creationId xmlns:a16="http://schemas.microsoft.com/office/drawing/2014/main" id="{3D43413C-7481-1E76-42AC-56A9F0F9D866}"/>
              </a:ext>
            </a:extLst>
          </p:cNvPr>
          <p:cNvSpPr txBox="1"/>
          <p:nvPr/>
        </p:nvSpPr>
        <p:spPr>
          <a:xfrm>
            <a:off x="6211065" y="2047315"/>
            <a:ext cx="1025923"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Derivatives</a:t>
            </a:r>
          </a:p>
        </p:txBody>
      </p:sp>
      <p:sp>
        <p:nvSpPr>
          <p:cNvPr id="37" name="Rounded Rectangle">
            <a:extLst>
              <a:ext uri="{FF2B5EF4-FFF2-40B4-BE49-F238E27FC236}">
                <a16:creationId xmlns:a16="http://schemas.microsoft.com/office/drawing/2014/main" id="{DA8A17BE-40FF-A59B-0321-5747145EC417}"/>
              </a:ext>
            </a:extLst>
          </p:cNvPr>
          <p:cNvSpPr/>
          <p:nvPr/>
        </p:nvSpPr>
        <p:spPr>
          <a:xfrm>
            <a:off x="3530137" y="578216"/>
            <a:ext cx="5081542" cy="2809469"/>
          </a:xfrm>
          <a:prstGeom prst="roundRect">
            <a:avLst>
              <a:gd name="adj" fmla="val 13730"/>
            </a:avLst>
          </a:prstGeom>
          <a:ln w="50800">
            <a:solidFill>
              <a:srgbClr val="000000"/>
            </a:solidFill>
            <a:miter lim="400000"/>
          </a:ln>
        </p:spPr>
        <p:txBody>
          <a:bodyPr lIns="35719" tIns="35719" rIns="35719" bIns="35719" anchor="ctr"/>
          <a:lstStyle/>
          <a:p>
            <a:pPr>
              <a:defRPr sz="3200">
                <a:solidFill>
                  <a:srgbClr val="FFFFFF"/>
                </a:solidFill>
              </a:defRPr>
            </a:pPr>
            <a:endParaRPr sz="1600">
              <a:latin typeface="Helvetica" pitchFamily="2" charset="0"/>
            </a:endParaRPr>
          </a:p>
        </p:txBody>
      </p:sp>
      <p:sp>
        <p:nvSpPr>
          <p:cNvPr id="38" name="Rounded Rectangle">
            <a:extLst>
              <a:ext uri="{FF2B5EF4-FFF2-40B4-BE49-F238E27FC236}">
                <a16:creationId xmlns:a16="http://schemas.microsoft.com/office/drawing/2014/main" id="{A016791B-ADA6-3412-8BAF-F6851DD86496}"/>
              </a:ext>
            </a:extLst>
          </p:cNvPr>
          <p:cNvSpPr/>
          <p:nvPr/>
        </p:nvSpPr>
        <p:spPr>
          <a:xfrm>
            <a:off x="3562928" y="3806368"/>
            <a:ext cx="5081542" cy="2923761"/>
          </a:xfrm>
          <a:prstGeom prst="roundRect">
            <a:avLst>
              <a:gd name="adj" fmla="val 13193"/>
            </a:avLst>
          </a:prstGeom>
          <a:ln w="50800">
            <a:solidFill>
              <a:srgbClr val="000000"/>
            </a:solidFill>
            <a:miter lim="400000"/>
          </a:ln>
        </p:spPr>
        <p:txBody>
          <a:bodyPr lIns="35719" tIns="35719" rIns="35719" bIns="35719" anchor="ctr"/>
          <a:lstStyle/>
          <a:p>
            <a:pPr>
              <a:defRPr sz="3200">
                <a:solidFill>
                  <a:srgbClr val="FFFFFF"/>
                </a:solidFill>
              </a:defRPr>
            </a:pPr>
            <a:endParaRPr sz="1600">
              <a:latin typeface="Helvetica" pitchFamily="2" charset="0"/>
            </a:endParaRPr>
          </a:p>
        </p:txBody>
      </p:sp>
      <p:sp>
        <p:nvSpPr>
          <p:cNvPr id="39" name="Line">
            <a:extLst>
              <a:ext uri="{FF2B5EF4-FFF2-40B4-BE49-F238E27FC236}">
                <a16:creationId xmlns:a16="http://schemas.microsoft.com/office/drawing/2014/main" id="{9C724A44-94B4-3538-9892-715C8FB5D490}"/>
              </a:ext>
            </a:extLst>
          </p:cNvPr>
          <p:cNvSpPr/>
          <p:nvPr/>
        </p:nvSpPr>
        <p:spPr>
          <a:xfrm>
            <a:off x="3562198" y="1021423"/>
            <a:ext cx="5017419" cy="1"/>
          </a:xfrm>
          <a:prstGeom prst="line">
            <a:avLst/>
          </a:prstGeom>
          <a:ln w="50800">
            <a:solidFill>
              <a:srgbClr val="000000"/>
            </a:solidFill>
            <a:miter lim="400000"/>
          </a:ln>
        </p:spPr>
        <p:txBody>
          <a:bodyPr lIns="35719" tIns="35719" rIns="35719" bIns="35719" anchor="ctr"/>
          <a:lstStyle/>
          <a:p>
            <a:pPr>
              <a:defRPr sz="3200"/>
            </a:pPr>
            <a:endParaRPr sz="1600">
              <a:latin typeface="Helvetica" pitchFamily="2" charset="0"/>
            </a:endParaRPr>
          </a:p>
        </p:txBody>
      </p:sp>
      <p:sp>
        <p:nvSpPr>
          <p:cNvPr id="40" name="DeFi Services with Atomic Composability">
            <a:extLst>
              <a:ext uri="{FF2B5EF4-FFF2-40B4-BE49-F238E27FC236}">
                <a16:creationId xmlns:a16="http://schemas.microsoft.com/office/drawing/2014/main" id="{EDB601EF-F640-7F05-9FDA-8509A41C1696}"/>
              </a:ext>
            </a:extLst>
          </p:cNvPr>
          <p:cNvSpPr txBox="1"/>
          <p:nvPr/>
        </p:nvSpPr>
        <p:spPr>
          <a:xfrm>
            <a:off x="5489713" y="654428"/>
            <a:ext cx="1335302"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b="1">
                <a:latin typeface="Helvetica"/>
                <a:ea typeface="Helvetica"/>
                <a:cs typeface="Helvetica"/>
                <a:sym typeface="Helvetica"/>
              </a:defRPr>
            </a:lvl1pPr>
          </a:lstStyle>
          <a:p>
            <a:r>
              <a:rPr sz="1500" dirty="0">
                <a:latin typeface="Helvetica" pitchFamily="2" charset="0"/>
              </a:rPr>
              <a:t>DeFi Services</a:t>
            </a:r>
          </a:p>
        </p:txBody>
      </p:sp>
      <p:sp>
        <p:nvSpPr>
          <p:cNvPr id="43" name="Line">
            <a:extLst>
              <a:ext uri="{FF2B5EF4-FFF2-40B4-BE49-F238E27FC236}">
                <a16:creationId xmlns:a16="http://schemas.microsoft.com/office/drawing/2014/main" id="{12A45AE9-43DC-B55E-B5C8-BF88585A316E}"/>
              </a:ext>
            </a:extLst>
          </p:cNvPr>
          <p:cNvSpPr/>
          <p:nvPr/>
        </p:nvSpPr>
        <p:spPr>
          <a:xfrm>
            <a:off x="3550227" y="4244684"/>
            <a:ext cx="5106942" cy="1"/>
          </a:xfrm>
          <a:prstGeom prst="line">
            <a:avLst/>
          </a:prstGeom>
          <a:ln w="50800">
            <a:solidFill>
              <a:srgbClr val="000000"/>
            </a:solidFill>
            <a:miter lim="400000"/>
          </a:ln>
        </p:spPr>
        <p:txBody>
          <a:bodyPr lIns="35719" tIns="35719" rIns="35719" bIns="35719" anchor="ctr"/>
          <a:lstStyle/>
          <a:p>
            <a:pPr>
              <a:defRPr sz="3200"/>
            </a:pPr>
            <a:endParaRPr sz="1600">
              <a:latin typeface="Helvetica" pitchFamily="2" charset="0"/>
            </a:endParaRPr>
          </a:p>
        </p:txBody>
      </p:sp>
      <p:sp>
        <p:nvSpPr>
          <p:cNvPr id="44" name="Distributed Database with Atomic Settlement">
            <a:extLst>
              <a:ext uri="{FF2B5EF4-FFF2-40B4-BE49-F238E27FC236}">
                <a16:creationId xmlns:a16="http://schemas.microsoft.com/office/drawing/2014/main" id="{7531CBB9-7518-1F37-766D-8F100E652692}"/>
              </a:ext>
            </a:extLst>
          </p:cNvPr>
          <p:cNvSpPr txBox="1"/>
          <p:nvPr/>
        </p:nvSpPr>
        <p:spPr>
          <a:xfrm>
            <a:off x="5190310" y="3877689"/>
            <a:ext cx="1997343"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b="1">
                <a:latin typeface="Helvetica"/>
                <a:ea typeface="Helvetica"/>
                <a:cs typeface="Helvetica"/>
                <a:sym typeface="Helvetica"/>
              </a:defRPr>
            </a:lvl1pPr>
          </a:lstStyle>
          <a:p>
            <a:r>
              <a:rPr sz="1500" dirty="0">
                <a:latin typeface="Helvetica" pitchFamily="2" charset="0"/>
              </a:rPr>
              <a:t>Distributed Database</a:t>
            </a:r>
          </a:p>
        </p:txBody>
      </p:sp>
      <p:pic>
        <p:nvPicPr>
          <p:cNvPr id="45" name="mixer.png" descr="mixer.png">
            <a:extLst>
              <a:ext uri="{FF2B5EF4-FFF2-40B4-BE49-F238E27FC236}">
                <a16:creationId xmlns:a16="http://schemas.microsoft.com/office/drawing/2014/main" id="{B26B950E-EB50-9896-62E5-774A619BBC20}"/>
              </a:ext>
            </a:extLst>
          </p:cNvPr>
          <p:cNvPicPr>
            <a:picLocks noChangeAspect="1"/>
          </p:cNvPicPr>
          <p:nvPr/>
        </p:nvPicPr>
        <p:blipFill>
          <a:blip r:embed="rId9"/>
          <a:stretch>
            <a:fillRect/>
          </a:stretch>
        </p:blipFill>
        <p:spPr>
          <a:xfrm>
            <a:off x="7989091" y="2515865"/>
            <a:ext cx="447133" cy="447133"/>
          </a:xfrm>
          <a:prstGeom prst="rect">
            <a:avLst/>
          </a:prstGeom>
          <a:ln w="12700">
            <a:miter lim="400000"/>
          </a:ln>
        </p:spPr>
      </p:pic>
      <p:sp>
        <p:nvSpPr>
          <p:cNvPr id="46" name="Privacy Mixer">
            <a:extLst>
              <a:ext uri="{FF2B5EF4-FFF2-40B4-BE49-F238E27FC236}">
                <a16:creationId xmlns:a16="http://schemas.microsoft.com/office/drawing/2014/main" id="{A6A4F7C9-62AF-8D21-E107-2A012E348028}"/>
              </a:ext>
            </a:extLst>
          </p:cNvPr>
          <p:cNvSpPr txBox="1"/>
          <p:nvPr/>
        </p:nvSpPr>
        <p:spPr>
          <a:xfrm>
            <a:off x="6211065" y="2598943"/>
            <a:ext cx="1227901"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Privacy Mixer</a:t>
            </a:r>
          </a:p>
        </p:txBody>
      </p:sp>
      <p:pic>
        <p:nvPicPr>
          <p:cNvPr id="47" name="database.png" descr="database.png">
            <a:extLst>
              <a:ext uri="{FF2B5EF4-FFF2-40B4-BE49-F238E27FC236}">
                <a16:creationId xmlns:a16="http://schemas.microsoft.com/office/drawing/2014/main" id="{FCBAE795-6EED-4A14-A8EB-457128521CCF}"/>
              </a:ext>
            </a:extLst>
          </p:cNvPr>
          <p:cNvPicPr>
            <a:picLocks noChangeAspect="1"/>
          </p:cNvPicPr>
          <p:nvPr/>
        </p:nvPicPr>
        <p:blipFill>
          <a:blip r:embed="rId10"/>
          <a:stretch>
            <a:fillRect/>
          </a:stretch>
        </p:blipFill>
        <p:spPr>
          <a:xfrm>
            <a:off x="1113932" y="4212894"/>
            <a:ext cx="885632" cy="885632"/>
          </a:xfrm>
          <a:prstGeom prst="rect">
            <a:avLst/>
          </a:prstGeom>
          <a:ln w="12700">
            <a:miter lim="400000"/>
          </a:ln>
        </p:spPr>
      </p:pic>
      <p:sp>
        <p:nvSpPr>
          <p:cNvPr id="48" name="External…">
            <a:extLst>
              <a:ext uri="{FF2B5EF4-FFF2-40B4-BE49-F238E27FC236}">
                <a16:creationId xmlns:a16="http://schemas.microsoft.com/office/drawing/2014/main" id="{50E779B8-2B38-C0AA-4B6B-DCFD11636C68}"/>
              </a:ext>
            </a:extLst>
          </p:cNvPr>
          <p:cNvSpPr txBox="1"/>
          <p:nvPr/>
        </p:nvSpPr>
        <p:spPr>
          <a:xfrm>
            <a:off x="1046045" y="3661299"/>
            <a:ext cx="1165385" cy="53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3000" b="1">
                <a:latin typeface="Helvetica"/>
                <a:ea typeface="Helvetica"/>
                <a:cs typeface="Helvetica"/>
                <a:sym typeface="Helvetica"/>
              </a:defRPr>
            </a:pPr>
            <a:r>
              <a:rPr sz="1500" dirty="0">
                <a:latin typeface="Helvetica" pitchFamily="2" charset="0"/>
              </a:rPr>
              <a:t>External</a:t>
            </a:r>
          </a:p>
          <a:p>
            <a:pPr>
              <a:defRPr sz="3000" b="1">
                <a:latin typeface="Helvetica"/>
                <a:ea typeface="Helvetica"/>
                <a:cs typeface="Helvetica"/>
                <a:sym typeface="Helvetica"/>
              </a:defRPr>
            </a:pPr>
            <a:r>
              <a:rPr sz="1500" dirty="0">
                <a:latin typeface="Helvetica" pitchFamily="2" charset="0"/>
              </a:rPr>
              <a:t>Database(s)</a:t>
            </a:r>
          </a:p>
        </p:txBody>
      </p:sp>
      <p:sp>
        <p:nvSpPr>
          <p:cNvPr id="50" name="Line">
            <a:extLst>
              <a:ext uri="{FF2B5EF4-FFF2-40B4-BE49-F238E27FC236}">
                <a16:creationId xmlns:a16="http://schemas.microsoft.com/office/drawing/2014/main" id="{F9ACCA41-27EB-2C4B-606D-F8EE0B1C72AC}"/>
              </a:ext>
            </a:extLst>
          </p:cNvPr>
          <p:cNvSpPr/>
          <p:nvPr/>
        </p:nvSpPr>
        <p:spPr>
          <a:xfrm>
            <a:off x="1921477" y="4665641"/>
            <a:ext cx="1871652" cy="0"/>
          </a:xfrm>
          <a:prstGeom prst="line">
            <a:avLst/>
          </a:prstGeom>
          <a:ln w="50800">
            <a:solidFill>
              <a:srgbClr val="000000"/>
            </a:solidFill>
            <a:miter lim="400000"/>
            <a:headEnd type="triangle"/>
            <a:tailEnd type="triangle"/>
          </a:ln>
        </p:spPr>
        <p:txBody>
          <a:bodyPr lIns="35719" tIns="35719" rIns="35719" bIns="35719" anchor="ctr"/>
          <a:lstStyle/>
          <a:p>
            <a:pPr>
              <a:defRPr sz="3200"/>
            </a:pPr>
            <a:endParaRPr sz="1600">
              <a:latin typeface="Helvetica" pitchFamily="2" charset="0"/>
            </a:endParaRPr>
          </a:p>
        </p:txBody>
      </p:sp>
      <p:sp>
        <p:nvSpPr>
          <p:cNvPr id="51" name="Native Coin">
            <a:extLst>
              <a:ext uri="{FF2B5EF4-FFF2-40B4-BE49-F238E27FC236}">
                <a16:creationId xmlns:a16="http://schemas.microsoft.com/office/drawing/2014/main" id="{D50DBF7D-1516-CBCD-2755-F8570672E18D}"/>
              </a:ext>
            </a:extLst>
          </p:cNvPr>
          <p:cNvSpPr txBox="1"/>
          <p:nvPr/>
        </p:nvSpPr>
        <p:spPr>
          <a:xfrm>
            <a:off x="511444" y="1421216"/>
            <a:ext cx="1069203"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Native Coin</a:t>
            </a:r>
          </a:p>
        </p:txBody>
      </p:sp>
      <p:sp>
        <p:nvSpPr>
          <p:cNvPr id="52" name="Fungible Token">
            <a:extLst>
              <a:ext uri="{FF2B5EF4-FFF2-40B4-BE49-F238E27FC236}">
                <a16:creationId xmlns:a16="http://schemas.microsoft.com/office/drawing/2014/main" id="{7E37A32A-5AA9-E22F-EEBC-B8089331D296}"/>
              </a:ext>
            </a:extLst>
          </p:cNvPr>
          <p:cNvSpPr txBox="1"/>
          <p:nvPr/>
        </p:nvSpPr>
        <p:spPr>
          <a:xfrm>
            <a:off x="511444" y="1985510"/>
            <a:ext cx="1401026"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Fungible Token</a:t>
            </a:r>
          </a:p>
        </p:txBody>
      </p:sp>
      <p:sp>
        <p:nvSpPr>
          <p:cNvPr id="53" name="Non-Fungible Token">
            <a:extLst>
              <a:ext uri="{FF2B5EF4-FFF2-40B4-BE49-F238E27FC236}">
                <a16:creationId xmlns:a16="http://schemas.microsoft.com/office/drawing/2014/main" id="{52DD23C8-3256-449C-E388-E600D152AE17}"/>
              </a:ext>
            </a:extLst>
          </p:cNvPr>
          <p:cNvSpPr txBox="1"/>
          <p:nvPr/>
        </p:nvSpPr>
        <p:spPr>
          <a:xfrm>
            <a:off x="511444" y="2549804"/>
            <a:ext cx="1819409"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Non-Fungible Token</a:t>
            </a:r>
          </a:p>
        </p:txBody>
      </p:sp>
      <p:sp>
        <p:nvSpPr>
          <p:cNvPr id="54" name="Rounded Rectangle">
            <a:extLst>
              <a:ext uri="{FF2B5EF4-FFF2-40B4-BE49-F238E27FC236}">
                <a16:creationId xmlns:a16="http://schemas.microsoft.com/office/drawing/2014/main" id="{CA267CD2-CA73-6A4B-3571-A1279A6DBB91}"/>
              </a:ext>
            </a:extLst>
          </p:cNvPr>
          <p:cNvSpPr/>
          <p:nvPr/>
        </p:nvSpPr>
        <p:spPr>
          <a:xfrm>
            <a:off x="401913" y="827643"/>
            <a:ext cx="2571553" cy="2213991"/>
          </a:xfrm>
          <a:prstGeom prst="roundRect">
            <a:avLst>
              <a:gd name="adj" fmla="val 17423"/>
            </a:avLst>
          </a:prstGeom>
          <a:ln w="50800">
            <a:solidFill>
              <a:srgbClr val="000000"/>
            </a:solidFill>
            <a:miter lim="400000"/>
          </a:ln>
        </p:spPr>
        <p:txBody>
          <a:bodyPr lIns="35719" tIns="35719" rIns="35719" bIns="35719" anchor="ctr"/>
          <a:lstStyle/>
          <a:p>
            <a:pPr>
              <a:defRPr sz="3200">
                <a:solidFill>
                  <a:srgbClr val="FFFFFF"/>
                </a:solidFill>
              </a:defRPr>
            </a:pPr>
            <a:endParaRPr sz="1600">
              <a:latin typeface="Helvetica" pitchFamily="2" charset="0"/>
            </a:endParaRPr>
          </a:p>
        </p:txBody>
      </p:sp>
      <p:sp>
        <p:nvSpPr>
          <p:cNvPr id="55" name="Line">
            <a:extLst>
              <a:ext uri="{FF2B5EF4-FFF2-40B4-BE49-F238E27FC236}">
                <a16:creationId xmlns:a16="http://schemas.microsoft.com/office/drawing/2014/main" id="{E3DB9AFE-0C01-B1FD-F7BE-E321E7DDDBA9}"/>
              </a:ext>
            </a:extLst>
          </p:cNvPr>
          <p:cNvSpPr/>
          <p:nvPr/>
        </p:nvSpPr>
        <p:spPr>
          <a:xfrm>
            <a:off x="433974" y="1270850"/>
            <a:ext cx="2507430" cy="1"/>
          </a:xfrm>
          <a:prstGeom prst="line">
            <a:avLst/>
          </a:prstGeom>
          <a:ln w="50800">
            <a:solidFill>
              <a:srgbClr val="000000"/>
            </a:solidFill>
            <a:miter lim="400000"/>
          </a:ln>
        </p:spPr>
        <p:txBody>
          <a:bodyPr lIns="35719" tIns="35719" rIns="35719" bIns="35719" anchor="ctr"/>
          <a:lstStyle/>
          <a:p>
            <a:pPr>
              <a:defRPr sz="3200"/>
            </a:pPr>
            <a:endParaRPr sz="1600">
              <a:latin typeface="Helvetica" pitchFamily="2" charset="0"/>
            </a:endParaRPr>
          </a:p>
        </p:txBody>
      </p:sp>
      <p:sp>
        <p:nvSpPr>
          <p:cNvPr id="56" name="Asset Standards">
            <a:extLst>
              <a:ext uri="{FF2B5EF4-FFF2-40B4-BE49-F238E27FC236}">
                <a16:creationId xmlns:a16="http://schemas.microsoft.com/office/drawing/2014/main" id="{911847D0-39AE-3271-88C7-DBE488693A07}"/>
              </a:ext>
            </a:extLst>
          </p:cNvPr>
          <p:cNvSpPr txBox="1"/>
          <p:nvPr/>
        </p:nvSpPr>
        <p:spPr>
          <a:xfrm>
            <a:off x="926170" y="920422"/>
            <a:ext cx="1591782"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b="1">
                <a:latin typeface="Helvetica"/>
                <a:ea typeface="Helvetica"/>
                <a:cs typeface="Helvetica"/>
                <a:sym typeface="Helvetica"/>
              </a:defRPr>
            </a:lvl1pPr>
          </a:lstStyle>
          <a:p>
            <a:r>
              <a:rPr sz="1500">
                <a:latin typeface="Helvetica" pitchFamily="2" charset="0"/>
              </a:rPr>
              <a:t>Asset Standards</a:t>
            </a:r>
          </a:p>
        </p:txBody>
      </p:sp>
      <p:sp>
        <p:nvSpPr>
          <p:cNvPr id="57" name="Rounded Rectangle">
            <a:extLst>
              <a:ext uri="{FF2B5EF4-FFF2-40B4-BE49-F238E27FC236}">
                <a16:creationId xmlns:a16="http://schemas.microsoft.com/office/drawing/2014/main" id="{CA4B92D5-18C1-1C19-AE5E-15CEE549FC44}"/>
              </a:ext>
            </a:extLst>
          </p:cNvPr>
          <p:cNvSpPr/>
          <p:nvPr/>
        </p:nvSpPr>
        <p:spPr>
          <a:xfrm>
            <a:off x="9368552" y="587766"/>
            <a:ext cx="2571553" cy="2790367"/>
          </a:xfrm>
          <a:prstGeom prst="roundRect">
            <a:avLst>
              <a:gd name="adj" fmla="val 15000"/>
            </a:avLst>
          </a:prstGeom>
          <a:ln w="50800">
            <a:solidFill>
              <a:srgbClr val="000000"/>
            </a:solidFill>
            <a:miter lim="400000"/>
          </a:ln>
        </p:spPr>
        <p:txBody>
          <a:bodyPr lIns="35719" tIns="35719" rIns="35719" bIns="35719" anchor="ctr"/>
          <a:lstStyle/>
          <a:p>
            <a:pPr>
              <a:defRPr sz="3200">
                <a:solidFill>
                  <a:srgbClr val="FFFFFF"/>
                </a:solidFill>
              </a:defRPr>
            </a:pPr>
            <a:endParaRPr sz="1600">
              <a:latin typeface="Helvetica" pitchFamily="2" charset="0"/>
            </a:endParaRPr>
          </a:p>
        </p:txBody>
      </p:sp>
      <p:sp>
        <p:nvSpPr>
          <p:cNvPr id="58" name="Line">
            <a:extLst>
              <a:ext uri="{FF2B5EF4-FFF2-40B4-BE49-F238E27FC236}">
                <a16:creationId xmlns:a16="http://schemas.microsoft.com/office/drawing/2014/main" id="{C0A16F8D-635D-DE7C-9A9E-B9F49281C604}"/>
              </a:ext>
            </a:extLst>
          </p:cNvPr>
          <p:cNvSpPr/>
          <p:nvPr/>
        </p:nvSpPr>
        <p:spPr>
          <a:xfrm>
            <a:off x="9400614" y="1013740"/>
            <a:ext cx="2507429" cy="1"/>
          </a:xfrm>
          <a:prstGeom prst="line">
            <a:avLst/>
          </a:prstGeom>
          <a:ln w="50800">
            <a:solidFill>
              <a:srgbClr val="000000"/>
            </a:solidFill>
            <a:miter lim="400000"/>
          </a:ln>
        </p:spPr>
        <p:txBody>
          <a:bodyPr lIns="35719" tIns="35719" rIns="35719" bIns="35719" anchor="ctr"/>
          <a:lstStyle/>
          <a:p>
            <a:pPr>
              <a:defRPr sz="3200"/>
            </a:pPr>
            <a:endParaRPr sz="1600">
              <a:latin typeface="Helvetica" pitchFamily="2" charset="0"/>
            </a:endParaRPr>
          </a:p>
        </p:txBody>
      </p:sp>
      <p:sp>
        <p:nvSpPr>
          <p:cNvPr id="59" name="Market Mechanisms">
            <a:extLst>
              <a:ext uri="{FF2B5EF4-FFF2-40B4-BE49-F238E27FC236}">
                <a16:creationId xmlns:a16="http://schemas.microsoft.com/office/drawing/2014/main" id="{DC104E2D-CD5B-B373-8A38-D7FC6BB80056}"/>
              </a:ext>
            </a:extLst>
          </p:cNvPr>
          <p:cNvSpPr txBox="1"/>
          <p:nvPr/>
        </p:nvSpPr>
        <p:spPr>
          <a:xfrm>
            <a:off x="9773869" y="656934"/>
            <a:ext cx="1902765"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b="1">
                <a:latin typeface="Helvetica"/>
                <a:ea typeface="Helvetica"/>
                <a:cs typeface="Helvetica"/>
                <a:sym typeface="Helvetica"/>
              </a:defRPr>
            </a:lvl1pPr>
          </a:lstStyle>
          <a:p>
            <a:r>
              <a:rPr sz="1500">
                <a:latin typeface="Helvetica" pitchFamily="2" charset="0"/>
              </a:rPr>
              <a:t>Market Mechanisms</a:t>
            </a:r>
          </a:p>
        </p:txBody>
      </p:sp>
      <p:sp>
        <p:nvSpPr>
          <p:cNvPr id="60" name="Arbitrage">
            <a:extLst>
              <a:ext uri="{FF2B5EF4-FFF2-40B4-BE49-F238E27FC236}">
                <a16:creationId xmlns:a16="http://schemas.microsoft.com/office/drawing/2014/main" id="{EF952A64-8185-7FC5-996C-97AC0F85F823}"/>
              </a:ext>
            </a:extLst>
          </p:cNvPr>
          <p:cNvSpPr txBox="1"/>
          <p:nvPr/>
        </p:nvSpPr>
        <p:spPr>
          <a:xfrm>
            <a:off x="9581889" y="1214232"/>
            <a:ext cx="873637"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Arbitrage</a:t>
            </a:r>
          </a:p>
        </p:txBody>
      </p:sp>
      <p:sp>
        <p:nvSpPr>
          <p:cNvPr id="61" name="Liquidation">
            <a:extLst>
              <a:ext uri="{FF2B5EF4-FFF2-40B4-BE49-F238E27FC236}">
                <a16:creationId xmlns:a16="http://schemas.microsoft.com/office/drawing/2014/main" id="{B379B623-C596-E347-C4AA-DD1B0E4E0C2C}"/>
              </a:ext>
            </a:extLst>
          </p:cNvPr>
          <p:cNvSpPr txBox="1"/>
          <p:nvPr/>
        </p:nvSpPr>
        <p:spPr>
          <a:xfrm>
            <a:off x="9581889" y="1761483"/>
            <a:ext cx="1025923"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Liquidation</a:t>
            </a:r>
          </a:p>
        </p:txBody>
      </p:sp>
      <p:sp>
        <p:nvSpPr>
          <p:cNvPr id="62" name="Governance">
            <a:extLst>
              <a:ext uri="{FF2B5EF4-FFF2-40B4-BE49-F238E27FC236}">
                <a16:creationId xmlns:a16="http://schemas.microsoft.com/office/drawing/2014/main" id="{F3B19608-D9CD-34B1-4A9E-24FCB04E1AC9}"/>
              </a:ext>
            </a:extLst>
          </p:cNvPr>
          <p:cNvSpPr txBox="1"/>
          <p:nvPr/>
        </p:nvSpPr>
        <p:spPr>
          <a:xfrm>
            <a:off x="9581889" y="2323788"/>
            <a:ext cx="1133324"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a:latin typeface="Helvetica" pitchFamily="2" charset="0"/>
              </a:rPr>
              <a:t>Governance</a:t>
            </a:r>
          </a:p>
        </p:txBody>
      </p:sp>
      <p:sp>
        <p:nvSpPr>
          <p:cNvPr id="63" name="Price Oracles/…">
            <a:extLst>
              <a:ext uri="{FF2B5EF4-FFF2-40B4-BE49-F238E27FC236}">
                <a16:creationId xmlns:a16="http://schemas.microsoft.com/office/drawing/2014/main" id="{8CCAB033-41A5-AD9A-DEC8-C39279837E12}"/>
              </a:ext>
            </a:extLst>
          </p:cNvPr>
          <p:cNvSpPr txBox="1"/>
          <p:nvPr/>
        </p:nvSpPr>
        <p:spPr>
          <a:xfrm>
            <a:off x="2191767" y="4692652"/>
            <a:ext cx="1292021" cy="764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3000"/>
            </a:pPr>
            <a:r>
              <a:rPr sz="1500" dirty="0">
                <a:latin typeface="Helvetica" pitchFamily="2" charset="0"/>
              </a:rPr>
              <a:t>Price Oracles/</a:t>
            </a:r>
          </a:p>
          <a:p>
            <a:pPr>
              <a:defRPr sz="3000"/>
            </a:pPr>
            <a:r>
              <a:rPr sz="1500" dirty="0">
                <a:latin typeface="Helvetica" pitchFamily="2" charset="0"/>
              </a:rPr>
              <a:t>Cross Chain</a:t>
            </a:r>
          </a:p>
          <a:p>
            <a:pPr>
              <a:defRPr sz="3000"/>
            </a:pPr>
            <a:r>
              <a:rPr sz="1500" dirty="0">
                <a:latin typeface="Helvetica" pitchFamily="2" charset="0"/>
              </a:rPr>
              <a:t>Bridges</a:t>
            </a:r>
          </a:p>
        </p:txBody>
      </p:sp>
      <p:sp>
        <p:nvSpPr>
          <p:cNvPr id="64" name="Flash Loan">
            <a:extLst>
              <a:ext uri="{FF2B5EF4-FFF2-40B4-BE49-F238E27FC236}">
                <a16:creationId xmlns:a16="http://schemas.microsoft.com/office/drawing/2014/main" id="{7E41D8EF-C763-BF59-30CB-679B67048C43}"/>
              </a:ext>
            </a:extLst>
          </p:cNvPr>
          <p:cNvSpPr txBox="1"/>
          <p:nvPr/>
        </p:nvSpPr>
        <p:spPr>
          <a:xfrm>
            <a:off x="3640917" y="2587948"/>
            <a:ext cx="1016305"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dirty="0">
                <a:latin typeface="Helvetica" pitchFamily="2" charset="0"/>
              </a:rPr>
              <a:t>Flash Loan</a:t>
            </a:r>
          </a:p>
        </p:txBody>
      </p:sp>
      <p:sp>
        <p:nvSpPr>
          <p:cNvPr id="66" name="Security Deposit">
            <a:extLst>
              <a:ext uri="{FF2B5EF4-FFF2-40B4-BE49-F238E27FC236}">
                <a16:creationId xmlns:a16="http://schemas.microsoft.com/office/drawing/2014/main" id="{3C0B02C6-4EAA-8DFD-DF62-332018A10EFC}"/>
              </a:ext>
            </a:extLst>
          </p:cNvPr>
          <p:cNvSpPr txBox="1"/>
          <p:nvPr/>
        </p:nvSpPr>
        <p:spPr>
          <a:xfrm>
            <a:off x="9581889" y="2887757"/>
            <a:ext cx="1484382" cy="302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000"/>
            </a:lvl1pPr>
          </a:lstStyle>
          <a:p>
            <a:r>
              <a:rPr sz="1500" dirty="0">
                <a:latin typeface="Helvetica" pitchFamily="2" charset="0"/>
              </a:rPr>
              <a:t>Security Deposit</a:t>
            </a:r>
          </a:p>
        </p:txBody>
      </p:sp>
      <p:pic>
        <p:nvPicPr>
          <p:cNvPr id="67" name="thunder.png" descr="thunder.png">
            <a:extLst>
              <a:ext uri="{FF2B5EF4-FFF2-40B4-BE49-F238E27FC236}">
                <a16:creationId xmlns:a16="http://schemas.microsoft.com/office/drawing/2014/main" id="{E38396E6-F0EE-8B0A-DF83-AD38452542AB}"/>
              </a:ext>
            </a:extLst>
          </p:cNvPr>
          <p:cNvPicPr>
            <a:picLocks noChangeAspect="1"/>
          </p:cNvPicPr>
          <p:nvPr/>
        </p:nvPicPr>
        <p:blipFill>
          <a:blip r:embed="rId11"/>
          <a:stretch>
            <a:fillRect/>
          </a:stretch>
        </p:blipFill>
        <p:spPr>
          <a:xfrm>
            <a:off x="5435867" y="2535825"/>
            <a:ext cx="429205" cy="429205"/>
          </a:xfrm>
          <a:prstGeom prst="rect">
            <a:avLst/>
          </a:prstGeom>
          <a:ln w="12700">
            <a:miter lim="400000"/>
          </a:ln>
        </p:spPr>
      </p:pic>
      <p:pic>
        <p:nvPicPr>
          <p:cNvPr id="69" name="coin (2).png" descr="coin (2).png">
            <a:extLst>
              <a:ext uri="{FF2B5EF4-FFF2-40B4-BE49-F238E27FC236}">
                <a16:creationId xmlns:a16="http://schemas.microsoft.com/office/drawing/2014/main" id="{6658FC12-8082-C77B-F1DF-E6C546115F89}"/>
              </a:ext>
            </a:extLst>
          </p:cNvPr>
          <p:cNvPicPr>
            <a:picLocks noChangeAspect="1"/>
          </p:cNvPicPr>
          <p:nvPr/>
        </p:nvPicPr>
        <p:blipFill>
          <a:blip r:embed="rId12"/>
          <a:stretch>
            <a:fillRect/>
          </a:stretch>
        </p:blipFill>
        <p:spPr>
          <a:xfrm>
            <a:off x="2388466" y="1383158"/>
            <a:ext cx="379083" cy="379083"/>
          </a:xfrm>
          <a:prstGeom prst="rect">
            <a:avLst/>
          </a:prstGeom>
          <a:ln w="12700">
            <a:miter lim="400000"/>
          </a:ln>
        </p:spPr>
      </p:pic>
      <p:pic>
        <p:nvPicPr>
          <p:cNvPr id="70" name="not-equal.png" descr="not-equal.png">
            <a:extLst>
              <a:ext uri="{FF2B5EF4-FFF2-40B4-BE49-F238E27FC236}">
                <a16:creationId xmlns:a16="http://schemas.microsoft.com/office/drawing/2014/main" id="{B275B127-A78A-1712-9B90-E769E940C85F}"/>
              </a:ext>
            </a:extLst>
          </p:cNvPr>
          <p:cNvPicPr>
            <a:picLocks noChangeAspect="1"/>
          </p:cNvPicPr>
          <p:nvPr/>
        </p:nvPicPr>
        <p:blipFill>
          <a:blip r:embed="rId13"/>
          <a:stretch>
            <a:fillRect/>
          </a:stretch>
        </p:blipFill>
        <p:spPr>
          <a:xfrm>
            <a:off x="2394738" y="2521138"/>
            <a:ext cx="360300" cy="360300"/>
          </a:xfrm>
          <a:prstGeom prst="rect">
            <a:avLst/>
          </a:prstGeom>
          <a:ln w="12700">
            <a:miter lim="400000"/>
          </a:ln>
        </p:spPr>
      </p:pic>
      <p:pic>
        <p:nvPicPr>
          <p:cNvPr id="71" name="equal.png" descr="equal.png">
            <a:extLst>
              <a:ext uri="{FF2B5EF4-FFF2-40B4-BE49-F238E27FC236}">
                <a16:creationId xmlns:a16="http://schemas.microsoft.com/office/drawing/2014/main" id="{2359F27E-5DF6-3AD4-D157-819EDD209E6B}"/>
              </a:ext>
            </a:extLst>
          </p:cNvPr>
          <p:cNvPicPr>
            <a:picLocks noChangeAspect="1"/>
          </p:cNvPicPr>
          <p:nvPr/>
        </p:nvPicPr>
        <p:blipFill>
          <a:blip r:embed="rId14"/>
          <a:stretch>
            <a:fillRect/>
          </a:stretch>
        </p:blipFill>
        <p:spPr>
          <a:xfrm>
            <a:off x="2385346" y="1947452"/>
            <a:ext cx="379083" cy="379083"/>
          </a:xfrm>
          <a:prstGeom prst="rect">
            <a:avLst/>
          </a:prstGeom>
          <a:ln w="12700">
            <a:miter lim="400000"/>
          </a:ln>
        </p:spPr>
      </p:pic>
      <p:pic>
        <p:nvPicPr>
          <p:cNvPr id="72" name="currency-exchange.png" descr="currency-exchange.png">
            <a:extLst>
              <a:ext uri="{FF2B5EF4-FFF2-40B4-BE49-F238E27FC236}">
                <a16:creationId xmlns:a16="http://schemas.microsoft.com/office/drawing/2014/main" id="{DA3B882D-6D68-B5D0-A8ED-B21642D64F70}"/>
              </a:ext>
            </a:extLst>
          </p:cNvPr>
          <p:cNvPicPr>
            <a:picLocks noChangeAspect="1"/>
          </p:cNvPicPr>
          <p:nvPr/>
        </p:nvPicPr>
        <p:blipFill>
          <a:blip r:embed="rId15"/>
          <a:stretch>
            <a:fillRect/>
          </a:stretch>
        </p:blipFill>
        <p:spPr>
          <a:xfrm>
            <a:off x="11257680" y="1131859"/>
            <a:ext cx="467713" cy="467713"/>
          </a:xfrm>
          <a:prstGeom prst="rect">
            <a:avLst/>
          </a:prstGeom>
          <a:ln w="12700">
            <a:miter lim="400000"/>
          </a:ln>
        </p:spPr>
      </p:pic>
      <p:pic>
        <p:nvPicPr>
          <p:cNvPr id="73" name="bankrupt.png" descr="bankrupt.png">
            <a:extLst>
              <a:ext uri="{FF2B5EF4-FFF2-40B4-BE49-F238E27FC236}">
                <a16:creationId xmlns:a16="http://schemas.microsoft.com/office/drawing/2014/main" id="{58AAD0F3-0490-93EE-F822-C201DB6839B4}"/>
              </a:ext>
            </a:extLst>
          </p:cNvPr>
          <p:cNvPicPr>
            <a:picLocks noChangeAspect="1"/>
          </p:cNvPicPr>
          <p:nvPr/>
        </p:nvPicPr>
        <p:blipFill>
          <a:blip r:embed="rId16"/>
          <a:stretch>
            <a:fillRect/>
          </a:stretch>
        </p:blipFill>
        <p:spPr>
          <a:xfrm>
            <a:off x="11257680" y="1679110"/>
            <a:ext cx="467713" cy="467713"/>
          </a:xfrm>
          <a:prstGeom prst="rect">
            <a:avLst/>
          </a:prstGeom>
          <a:ln w="12700">
            <a:miter lim="400000"/>
          </a:ln>
        </p:spPr>
      </p:pic>
      <p:pic>
        <p:nvPicPr>
          <p:cNvPr id="74" name="hands.png" descr="hands.png">
            <a:extLst>
              <a:ext uri="{FF2B5EF4-FFF2-40B4-BE49-F238E27FC236}">
                <a16:creationId xmlns:a16="http://schemas.microsoft.com/office/drawing/2014/main" id="{4911627C-7069-0585-4528-ED902A8773F7}"/>
              </a:ext>
            </a:extLst>
          </p:cNvPr>
          <p:cNvPicPr>
            <a:picLocks noChangeAspect="1"/>
          </p:cNvPicPr>
          <p:nvPr/>
        </p:nvPicPr>
        <p:blipFill>
          <a:blip r:embed="rId17"/>
          <a:stretch>
            <a:fillRect/>
          </a:stretch>
        </p:blipFill>
        <p:spPr>
          <a:xfrm>
            <a:off x="11257680" y="2230521"/>
            <a:ext cx="467713" cy="467713"/>
          </a:xfrm>
          <a:prstGeom prst="rect">
            <a:avLst/>
          </a:prstGeom>
          <a:ln w="12700">
            <a:miter lim="400000"/>
          </a:ln>
        </p:spPr>
      </p:pic>
      <p:pic>
        <p:nvPicPr>
          <p:cNvPr id="75" name="deposit (1).png" descr="deposit (1).png">
            <a:extLst>
              <a:ext uri="{FF2B5EF4-FFF2-40B4-BE49-F238E27FC236}">
                <a16:creationId xmlns:a16="http://schemas.microsoft.com/office/drawing/2014/main" id="{FF5AA69D-3A0E-F404-0CC4-07ECAA655E14}"/>
              </a:ext>
            </a:extLst>
          </p:cNvPr>
          <p:cNvPicPr>
            <a:picLocks noChangeAspect="1"/>
          </p:cNvPicPr>
          <p:nvPr/>
        </p:nvPicPr>
        <p:blipFill>
          <a:blip r:embed="rId18"/>
          <a:stretch>
            <a:fillRect/>
          </a:stretch>
        </p:blipFill>
        <p:spPr>
          <a:xfrm>
            <a:off x="11242104" y="2799329"/>
            <a:ext cx="498865" cy="498864"/>
          </a:xfrm>
          <a:prstGeom prst="rect">
            <a:avLst/>
          </a:prstGeom>
          <a:ln w="12700">
            <a:miter lim="400000"/>
          </a:ln>
        </p:spPr>
      </p:pic>
      <p:pic>
        <p:nvPicPr>
          <p:cNvPr id="76" name="network.png" descr="network.png">
            <a:extLst>
              <a:ext uri="{FF2B5EF4-FFF2-40B4-BE49-F238E27FC236}">
                <a16:creationId xmlns:a16="http://schemas.microsoft.com/office/drawing/2014/main" id="{03925A38-3757-5B3F-263E-A9127A82808A}"/>
              </a:ext>
            </a:extLst>
          </p:cNvPr>
          <p:cNvPicPr>
            <a:picLocks noChangeAspect="1"/>
          </p:cNvPicPr>
          <p:nvPr/>
        </p:nvPicPr>
        <p:blipFill>
          <a:blip r:embed="rId19"/>
          <a:stretch>
            <a:fillRect/>
          </a:stretch>
        </p:blipFill>
        <p:spPr>
          <a:xfrm>
            <a:off x="7857465" y="625846"/>
            <a:ext cx="329493" cy="329493"/>
          </a:xfrm>
          <a:prstGeom prst="rect">
            <a:avLst/>
          </a:prstGeom>
          <a:ln w="12700">
            <a:miter lim="400000"/>
          </a:ln>
        </p:spPr>
      </p:pic>
      <p:sp>
        <p:nvSpPr>
          <p:cNvPr id="77" name="Arrow">
            <a:extLst>
              <a:ext uri="{FF2B5EF4-FFF2-40B4-BE49-F238E27FC236}">
                <a16:creationId xmlns:a16="http://schemas.microsoft.com/office/drawing/2014/main" id="{CC95519F-CDEC-A8F3-4CEB-5D2DB65AB574}"/>
              </a:ext>
            </a:extLst>
          </p:cNvPr>
          <p:cNvSpPr/>
          <p:nvPr/>
        </p:nvSpPr>
        <p:spPr>
          <a:xfrm>
            <a:off x="2962343" y="1778735"/>
            <a:ext cx="360300" cy="408429"/>
          </a:xfrm>
          <a:prstGeom prst="rightArrow">
            <a:avLst>
              <a:gd name="adj1" fmla="val 32000"/>
              <a:gd name="adj2" fmla="val 72549"/>
            </a:avLst>
          </a:prstGeom>
          <a:solidFill>
            <a:srgbClr val="000000"/>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latin typeface="Helvetica" pitchFamily="2" charset="0"/>
            </a:endParaRPr>
          </a:p>
        </p:txBody>
      </p:sp>
      <p:sp>
        <p:nvSpPr>
          <p:cNvPr id="78" name="Arrow">
            <a:extLst>
              <a:ext uri="{FF2B5EF4-FFF2-40B4-BE49-F238E27FC236}">
                <a16:creationId xmlns:a16="http://schemas.microsoft.com/office/drawing/2014/main" id="{5D848DCC-7DC9-6CDC-F7A4-E80ED5403EAB}"/>
              </a:ext>
            </a:extLst>
          </p:cNvPr>
          <p:cNvSpPr/>
          <p:nvPr/>
        </p:nvSpPr>
        <p:spPr>
          <a:xfrm>
            <a:off x="8992834" y="1778735"/>
            <a:ext cx="360300" cy="408429"/>
          </a:xfrm>
          <a:prstGeom prst="rightArrow">
            <a:avLst>
              <a:gd name="adj1" fmla="val 32000"/>
              <a:gd name="adj2" fmla="val 72549"/>
            </a:avLst>
          </a:prstGeom>
          <a:solidFill>
            <a:srgbClr val="000000"/>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latin typeface="Helvetica" pitchFamily="2" charset="0"/>
            </a:endParaRPr>
          </a:p>
        </p:txBody>
      </p:sp>
      <p:sp>
        <p:nvSpPr>
          <p:cNvPr id="79" name="Arrow">
            <a:extLst>
              <a:ext uri="{FF2B5EF4-FFF2-40B4-BE49-F238E27FC236}">
                <a16:creationId xmlns:a16="http://schemas.microsoft.com/office/drawing/2014/main" id="{65852AEC-36B5-E3F7-3437-F2A52543D32D}"/>
              </a:ext>
            </a:extLst>
          </p:cNvPr>
          <p:cNvSpPr/>
          <p:nvPr/>
        </p:nvSpPr>
        <p:spPr>
          <a:xfrm flipH="1">
            <a:off x="8637234" y="1778735"/>
            <a:ext cx="360300" cy="408429"/>
          </a:xfrm>
          <a:prstGeom prst="rightArrow">
            <a:avLst>
              <a:gd name="adj1" fmla="val 32000"/>
              <a:gd name="adj2" fmla="val 72549"/>
            </a:avLst>
          </a:prstGeom>
          <a:solidFill>
            <a:srgbClr val="000000"/>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latin typeface="Helvetica" pitchFamily="2" charset="0"/>
            </a:endParaRPr>
          </a:p>
        </p:txBody>
      </p:sp>
      <p:sp>
        <p:nvSpPr>
          <p:cNvPr id="80" name="Arrow">
            <a:extLst>
              <a:ext uri="{FF2B5EF4-FFF2-40B4-BE49-F238E27FC236}">
                <a16:creationId xmlns:a16="http://schemas.microsoft.com/office/drawing/2014/main" id="{908BC535-6A1A-EE37-FBA1-B6C2C4C68205}"/>
              </a:ext>
            </a:extLst>
          </p:cNvPr>
          <p:cNvSpPr/>
          <p:nvPr/>
        </p:nvSpPr>
        <p:spPr>
          <a:xfrm rot="5400000" flipH="1">
            <a:off x="6008832" y="3422686"/>
            <a:ext cx="360300" cy="408429"/>
          </a:xfrm>
          <a:prstGeom prst="rightArrow">
            <a:avLst>
              <a:gd name="adj1" fmla="val 32000"/>
              <a:gd name="adj2" fmla="val 72549"/>
            </a:avLst>
          </a:prstGeom>
          <a:solidFill>
            <a:srgbClr val="000000"/>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latin typeface="Helvetica" pitchFamily="2" charset="0"/>
            </a:endParaRPr>
          </a:p>
        </p:txBody>
      </p:sp>
    </p:spTree>
    <p:extLst>
      <p:ext uri="{BB962C8B-B14F-4D97-AF65-F5344CB8AC3E}">
        <p14:creationId xmlns:p14="http://schemas.microsoft.com/office/powerpoint/2010/main" val="2150669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40</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Case Study #1: Beanstalk (Observable Adv)</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fontScale="92500" lnSpcReduction="10000"/>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a:t>April 2022</a:t>
            </a:r>
          </a:p>
          <a:p>
            <a:pPr lvl="1"/>
            <a:r>
              <a:rPr lang="de-DE" dirty="0" err="1"/>
              <a:t>Adversary</a:t>
            </a:r>
            <a:r>
              <a:rPr lang="de-DE" dirty="0"/>
              <a:t> </a:t>
            </a:r>
            <a:r>
              <a:rPr lang="de-DE" dirty="0" err="1"/>
              <a:t>borrows</a:t>
            </a:r>
            <a:r>
              <a:rPr lang="de-DE" dirty="0"/>
              <a:t> 1B USD</a:t>
            </a:r>
          </a:p>
          <a:p>
            <a:pPr lvl="1"/>
            <a:r>
              <a:rPr lang="de-DE" dirty="0"/>
              <a:t>Exchange </a:t>
            </a:r>
            <a:r>
              <a:rPr lang="de-DE" dirty="0" err="1"/>
              <a:t>proceeds</a:t>
            </a:r>
            <a:r>
              <a:rPr lang="de-DE" dirty="0"/>
              <a:t> </a:t>
            </a:r>
            <a:r>
              <a:rPr lang="de-DE" dirty="0" err="1"/>
              <a:t>for</a:t>
            </a:r>
            <a:r>
              <a:rPr lang="de-DE" dirty="0"/>
              <a:t> 67% stake in </a:t>
            </a:r>
            <a:r>
              <a:rPr lang="de-DE" dirty="0" err="1"/>
              <a:t>Beanstalks</a:t>
            </a:r>
            <a:endParaRPr lang="de-DE" dirty="0"/>
          </a:p>
          <a:p>
            <a:pPr lvl="1"/>
            <a:r>
              <a:rPr lang="de-DE" dirty="0"/>
              <a:t>Passes vote </a:t>
            </a:r>
            <a:r>
              <a:rPr lang="de-DE" dirty="0" err="1"/>
              <a:t>to</a:t>
            </a:r>
            <a:r>
              <a:rPr lang="de-DE" dirty="0"/>
              <a:t> </a:t>
            </a:r>
            <a:r>
              <a:rPr lang="de-DE" dirty="0" err="1"/>
              <a:t>withdraw</a:t>
            </a:r>
            <a:r>
              <a:rPr lang="de-DE" dirty="0"/>
              <a:t> </a:t>
            </a:r>
            <a:r>
              <a:rPr lang="de-DE" dirty="0" err="1"/>
              <a:t>treasury</a:t>
            </a:r>
            <a:endParaRPr lang="de-DE" dirty="0"/>
          </a:p>
          <a:p>
            <a:pPr lvl="1"/>
            <a:endParaRPr lang="de-DE" dirty="0"/>
          </a:p>
          <a:p>
            <a:r>
              <a:rPr lang="de-DE" dirty="0"/>
              <a:t>Observable </a:t>
            </a:r>
            <a:r>
              <a:rPr lang="de-DE" dirty="0" err="1"/>
              <a:t>Adversary</a:t>
            </a:r>
            <a:endParaRPr lang="de-DE" dirty="0"/>
          </a:p>
          <a:p>
            <a:pPr lvl="1"/>
            <a:r>
              <a:rPr lang="de-DE" dirty="0" err="1"/>
              <a:t>Etherscan</a:t>
            </a:r>
            <a:r>
              <a:rPr lang="de-DE" dirty="0"/>
              <a:t> </a:t>
            </a:r>
            <a:r>
              <a:rPr lang="de-DE" dirty="0" err="1"/>
              <a:t>observed</a:t>
            </a:r>
            <a:r>
              <a:rPr lang="de-DE" dirty="0"/>
              <a:t> </a:t>
            </a:r>
            <a:r>
              <a:rPr lang="de-DE" dirty="0" err="1"/>
              <a:t>the</a:t>
            </a:r>
            <a:r>
              <a:rPr lang="de-DE" dirty="0"/>
              <a:t> </a:t>
            </a:r>
            <a:r>
              <a:rPr lang="de-DE" dirty="0" err="1"/>
              <a:t>transaction</a:t>
            </a:r>
            <a:r>
              <a:rPr lang="de-DE" dirty="0"/>
              <a:t> 30 </a:t>
            </a:r>
            <a:r>
              <a:rPr lang="de-DE" dirty="0" err="1"/>
              <a:t>seconds</a:t>
            </a:r>
            <a:r>
              <a:rPr lang="de-DE" dirty="0"/>
              <a:t> </a:t>
            </a:r>
            <a:r>
              <a:rPr lang="de-DE" dirty="0" err="1"/>
              <a:t>before</a:t>
            </a:r>
            <a:r>
              <a:rPr lang="de-DE" dirty="0"/>
              <a:t> </a:t>
            </a:r>
            <a:r>
              <a:rPr lang="de-DE" dirty="0" err="1"/>
              <a:t>being</a:t>
            </a:r>
            <a:r>
              <a:rPr lang="de-DE" dirty="0"/>
              <a:t> </a:t>
            </a:r>
            <a:r>
              <a:rPr lang="de-DE" dirty="0" err="1"/>
              <a:t>mined</a:t>
            </a:r>
            <a:r>
              <a:rPr lang="de-DE" dirty="0"/>
              <a:t>.</a:t>
            </a:r>
          </a:p>
          <a:p>
            <a:pPr marL="457177" lvl="1" indent="0">
              <a:buNone/>
            </a:pPr>
            <a:endParaRPr lang="de-DE" dirty="0"/>
          </a:p>
          <a:p>
            <a:r>
              <a:rPr lang="de-DE" dirty="0" err="1"/>
              <a:t>BlockGPT</a:t>
            </a:r>
            <a:endParaRPr lang="de-DE" dirty="0"/>
          </a:p>
          <a:p>
            <a:pPr lvl="1"/>
            <a:r>
              <a:rPr lang="de-DE" dirty="0"/>
              <a:t>Ranks </a:t>
            </a:r>
            <a:r>
              <a:rPr lang="de-DE" dirty="0" err="1"/>
              <a:t>the</a:t>
            </a:r>
            <a:r>
              <a:rPr lang="de-DE" dirty="0"/>
              <a:t> </a:t>
            </a:r>
            <a:r>
              <a:rPr lang="de-DE" dirty="0" err="1"/>
              <a:t>transaction</a:t>
            </a:r>
            <a:r>
              <a:rPr lang="de-DE" dirty="0"/>
              <a:t> </a:t>
            </a:r>
            <a:r>
              <a:rPr lang="de-DE" dirty="0" err="1"/>
              <a:t>as</a:t>
            </a:r>
            <a:r>
              <a:rPr lang="de-DE" dirty="0"/>
              <a:t> </a:t>
            </a:r>
            <a:r>
              <a:rPr lang="de-DE" dirty="0" err="1"/>
              <a:t>most</a:t>
            </a:r>
            <a:r>
              <a:rPr lang="de-DE" dirty="0"/>
              <a:t> abnormal </a:t>
            </a:r>
            <a:r>
              <a:rPr lang="de-DE" dirty="0" err="1"/>
              <a:t>among</a:t>
            </a:r>
            <a:r>
              <a:rPr lang="de-DE" dirty="0"/>
              <a:t> all </a:t>
            </a:r>
            <a:r>
              <a:rPr lang="de-DE" dirty="0" err="1"/>
              <a:t>beanstalk</a:t>
            </a:r>
            <a:r>
              <a:rPr lang="de-DE" dirty="0"/>
              <a:t> </a:t>
            </a:r>
            <a:r>
              <a:rPr lang="de-DE" dirty="0" err="1"/>
              <a:t>txs</a:t>
            </a:r>
            <a:endParaRPr lang="de-DE" dirty="0"/>
          </a:p>
        </p:txBody>
      </p:sp>
    </p:spTree>
    <p:extLst>
      <p:ext uri="{BB962C8B-B14F-4D97-AF65-F5344CB8AC3E}">
        <p14:creationId xmlns:p14="http://schemas.microsoft.com/office/powerpoint/2010/main" val="3400821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lide Number"/>
          <p:cNvSpPr txBox="1">
            <a:spLocks noGrp="1"/>
          </p:cNvSpPr>
          <p:nvPr>
            <p:ph type="sldNum" sz="quarter" idx="4294967295"/>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41</a:t>
            </a:fld>
            <a:endParaRPr/>
          </a:p>
        </p:txBody>
      </p:sp>
      <p:sp>
        <p:nvSpPr>
          <p:cNvPr id="6" name="Title 1">
            <a:extLst>
              <a:ext uri="{FF2B5EF4-FFF2-40B4-BE49-F238E27FC236}">
                <a16:creationId xmlns:a16="http://schemas.microsoft.com/office/drawing/2014/main" id="{44D9A3D3-430D-ABF3-553C-F573CF181A28}"/>
              </a:ext>
            </a:extLst>
          </p:cNvPr>
          <p:cNvSpPr>
            <a:spLocks noGrp="1"/>
          </p:cNvSpPr>
          <p:nvPr>
            <p:ph type="title"/>
          </p:nvPr>
        </p:nvSpPr>
        <p:spPr>
          <a:xfrm>
            <a:off x="838200" y="365125"/>
            <a:ext cx="10515600" cy="1325563"/>
          </a:xfrm>
        </p:spPr>
        <p:txBody>
          <a:bodyPr/>
          <a:lstStyle/>
          <a:p>
            <a:r>
              <a:rPr lang="en-CH" dirty="0"/>
              <a:t>Case Study #2: Revest (Hidden Adv)</a:t>
            </a:r>
          </a:p>
        </p:txBody>
      </p:sp>
      <p:sp>
        <p:nvSpPr>
          <p:cNvPr id="10" name="Content Placeholder 2">
            <a:extLst>
              <a:ext uri="{FF2B5EF4-FFF2-40B4-BE49-F238E27FC236}">
                <a16:creationId xmlns:a16="http://schemas.microsoft.com/office/drawing/2014/main" id="{55119909-E883-EE1D-0E52-1AF716CB1C51}"/>
              </a:ext>
            </a:extLst>
          </p:cNvPr>
          <p:cNvSpPr txBox="1">
            <a:spLocks/>
          </p:cNvSpPr>
          <p:nvPr/>
        </p:nvSpPr>
        <p:spPr bwMode="auto">
          <a:xfrm>
            <a:off x="838200" y="1825625"/>
            <a:ext cx="10515600" cy="4351338"/>
          </a:xfrm>
          <a:prstGeom prst="rect">
            <a:avLst/>
          </a:prstGeom>
          <a:noFill/>
          <a:ln w="9525">
            <a:noFill/>
            <a:miter lim="800000"/>
          </a:ln>
        </p:spPr>
        <p:txBody>
          <a:bodyPr spcFirstLastPara="1" vert="horz" wrap="square" lIns="91436" tIns="45718" rIns="91436" bIns="45718" numCol="1" anchor="t" anchorCtr="0" compatLnSpc="1">
            <a:normAutofit fontScale="92500" lnSpcReduction="20000"/>
          </a:bodyPr>
          <a:lstStyle>
            <a:defPPr marR="0" lvl="0" algn="l" rtl="0">
              <a:lnSpc>
                <a:spcPct val="100000"/>
              </a:lnSpc>
              <a:spcBef>
                <a:spcPts val="0"/>
              </a:spcBef>
              <a:spcAft>
                <a:spcPts val="0"/>
              </a:spcAft>
            </a:defPPr>
            <a:lvl1pPr marL="342883" marR="0" lvl="0" indent="-342883"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3200" b="0" i="0" u="none" strike="noStrike" cap="none">
                <a:solidFill>
                  <a:schemeClr val="accent2"/>
                </a:solidFill>
                <a:latin typeface="Calibri" pitchFamily="34" charset="0"/>
                <a:ea typeface="+mn-ea"/>
                <a:cs typeface="+mn-cs"/>
                <a:sym typeface="Calibri"/>
              </a:defRPr>
            </a:lvl1pPr>
            <a:lvl2pPr marL="742913" marR="0" lvl="1" indent="-285736"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800" b="0" i="0" u="none" strike="noStrike" cap="none">
                <a:solidFill>
                  <a:schemeClr val="tx1"/>
                </a:solidFill>
                <a:latin typeface="Calibri" pitchFamily="34" charset="0"/>
                <a:ea typeface="Calibri"/>
                <a:cs typeface="Calibri"/>
                <a:sym typeface="Calibri"/>
              </a:defRPr>
            </a:lvl2pPr>
            <a:lvl3pPr marL="1142943" marR="0" lvl="2"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400" b="0" i="0" u="none" strike="noStrike" cap="none">
                <a:solidFill>
                  <a:schemeClr val="tx1"/>
                </a:solidFill>
                <a:latin typeface="Calibri" pitchFamily="34" charset="0"/>
                <a:ea typeface="Calibri"/>
                <a:cs typeface="Calibri"/>
                <a:sym typeface="Calibri"/>
              </a:defRPr>
            </a:lvl3pPr>
            <a:lvl4pPr marL="1600120" marR="0" lvl="3" indent="-228589" algn="l" rtl="0" eaLnBrk="1" fontAlgn="base" hangingPunct="1">
              <a:lnSpc>
                <a:spcPct val="90000"/>
              </a:lnSpc>
              <a:spcBef>
                <a:spcPct val="20000"/>
              </a:spcBef>
              <a:spcAft>
                <a:spcPct val="0"/>
              </a:spcAft>
              <a:buClr>
                <a:schemeClr val="tx1"/>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4pPr>
            <a:lvl5pPr marL="2057297" marR="0" lvl="4"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Calibri" pitchFamily="34" charset="0"/>
                <a:ea typeface="Calibri"/>
                <a:cs typeface="Calibri"/>
                <a:sym typeface="Calibri"/>
              </a:defRPr>
            </a:lvl5pPr>
            <a:lvl6pPr marL="2514475" marR="0" lvl="5"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6pPr>
            <a:lvl7pPr marL="2971652" marR="0" lvl="6"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7pPr>
            <a:lvl8pPr marL="3428829" marR="0" lvl="7"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8pPr>
            <a:lvl9pPr marL="3886006" marR="0" lvl="8" indent="-228589" algn="l" rtl="0" eaLnBrk="1" fontAlgn="base" hangingPunct="1">
              <a:lnSpc>
                <a:spcPct val="90000"/>
              </a:lnSpc>
              <a:spcBef>
                <a:spcPct val="20000"/>
              </a:spcBef>
              <a:spcAft>
                <a:spcPct val="0"/>
              </a:spcAft>
              <a:buClr>
                <a:schemeClr val="accent2"/>
              </a:buClr>
              <a:buSzPts val="1800"/>
              <a:buFont typeface="Wingdings" panose="05000000000000000000" pitchFamily="2" charset="2"/>
              <a:buChar char="§"/>
              <a:defRPr sz="2000" b="0" i="0" u="none" strike="noStrike" cap="none">
                <a:solidFill>
                  <a:schemeClr val="tx1"/>
                </a:solidFill>
                <a:latin typeface="+mn-lt"/>
                <a:ea typeface="Calibri"/>
                <a:cs typeface="Calibri"/>
                <a:sym typeface="Calibri"/>
              </a:defRPr>
            </a:lvl9pPr>
          </a:lstStyle>
          <a:p>
            <a:r>
              <a:rPr lang="de-DE" dirty="0"/>
              <a:t>March 2022</a:t>
            </a:r>
          </a:p>
          <a:p>
            <a:pPr lvl="1"/>
            <a:r>
              <a:rPr lang="de-DE" dirty="0"/>
              <a:t>4 </a:t>
            </a:r>
            <a:r>
              <a:rPr lang="de-DE" dirty="0" err="1"/>
              <a:t>adversarial</a:t>
            </a:r>
            <a:r>
              <a:rPr lang="de-DE" dirty="0"/>
              <a:t> </a:t>
            </a:r>
            <a:r>
              <a:rPr lang="de-DE" dirty="0" err="1"/>
              <a:t>transactions</a:t>
            </a:r>
            <a:r>
              <a:rPr lang="de-DE" dirty="0"/>
              <a:t> </a:t>
            </a:r>
            <a:r>
              <a:rPr lang="de-DE" dirty="0" err="1"/>
              <a:t>over</a:t>
            </a:r>
            <a:r>
              <a:rPr lang="de-DE" dirty="0"/>
              <a:t> 17 </a:t>
            </a:r>
            <a:r>
              <a:rPr lang="de-DE" dirty="0" err="1"/>
              <a:t>minutes</a:t>
            </a:r>
            <a:endParaRPr lang="de-DE" dirty="0"/>
          </a:p>
          <a:p>
            <a:pPr lvl="1"/>
            <a:r>
              <a:rPr lang="de-DE" dirty="0"/>
              <a:t>2M USD lost</a:t>
            </a:r>
          </a:p>
          <a:p>
            <a:pPr lvl="1"/>
            <a:endParaRPr lang="de-DE" dirty="0"/>
          </a:p>
          <a:p>
            <a:r>
              <a:rPr lang="de-DE" dirty="0"/>
              <a:t>Hidden </a:t>
            </a:r>
            <a:r>
              <a:rPr lang="de-DE" dirty="0" err="1"/>
              <a:t>Adversary</a:t>
            </a:r>
            <a:endParaRPr lang="de-DE" dirty="0"/>
          </a:p>
          <a:p>
            <a:pPr lvl="1"/>
            <a:r>
              <a:rPr lang="de-DE" dirty="0" err="1"/>
              <a:t>Mined</a:t>
            </a:r>
            <a:r>
              <a:rPr lang="de-DE" dirty="0"/>
              <a:t> </a:t>
            </a:r>
            <a:r>
              <a:rPr lang="de-DE" dirty="0" err="1"/>
              <a:t>through</a:t>
            </a:r>
            <a:r>
              <a:rPr lang="de-DE" dirty="0"/>
              <a:t> FaaS (</a:t>
            </a:r>
            <a:r>
              <a:rPr lang="de-DE" dirty="0" err="1"/>
              <a:t>Flashbots</a:t>
            </a:r>
            <a:r>
              <a:rPr lang="de-DE" dirty="0"/>
              <a:t>)</a:t>
            </a:r>
          </a:p>
          <a:p>
            <a:pPr marL="457177" lvl="1" indent="0">
              <a:buNone/>
            </a:pPr>
            <a:endParaRPr lang="de-DE" dirty="0"/>
          </a:p>
          <a:p>
            <a:r>
              <a:rPr lang="de-DE" dirty="0" err="1"/>
              <a:t>BlockGPT</a:t>
            </a:r>
            <a:endParaRPr lang="de-DE" dirty="0"/>
          </a:p>
          <a:p>
            <a:pPr lvl="1"/>
            <a:r>
              <a:rPr lang="de-DE" dirty="0"/>
              <a:t>Can </a:t>
            </a:r>
            <a:r>
              <a:rPr lang="de-DE" dirty="0" err="1"/>
              <a:t>only</a:t>
            </a:r>
            <a:r>
              <a:rPr lang="de-DE" dirty="0"/>
              <a:t> </a:t>
            </a:r>
            <a:r>
              <a:rPr lang="de-DE" dirty="0" err="1"/>
              <a:t>act</a:t>
            </a:r>
            <a:r>
              <a:rPr lang="de-DE" dirty="0"/>
              <a:t> </a:t>
            </a:r>
            <a:r>
              <a:rPr lang="de-DE" dirty="0" err="1"/>
              <a:t>as</a:t>
            </a:r>
            <a:r>
              <a:rPr lang="de-DE" dirty="0"/>
              <a:t> </a:t>
            </a:r>
            <a:r>
              <a:rPr lang="de-DE" dirty="0" err="1"/>
              <a:t>retrospective</a:t>
            </a:r>
            <a:r>
              <a:rPr lang="de-DE" dirty="0"/>
              <a:t> </a:t>
            </a:r>
            <a:r>
              <a:rPr lang="de-DE" dirty="0" err="1"/>
              <a:t>tool</a:t>
            </a:r>
            <a:endParaRPr lang="de-DE" dirty="0"/>
          </a:p>
          <a:p>
            <a:pPr lvl="1"/>
            <a:r>
              <a:rPr lang="de-DE" dirty="0" err="1"/>
              <a:t>Once</a:t>
            </a:r>
            <a:r>
              <a:rPr lang="de-DE" dirty="0"/>
              <a:t> </a:t>
            </a:r>
            <a:r>
              <a:rPr lang="de-DE" dirty="0" err="1"/>
              <a:t>the</a:t>
            </a:r>
            <a:r>
              <a:rPr lang="de-DE" dirty="0"/>
              <a:t> </a:t>
            </a:r>
            <a:r>
              <a:rPr lang="de-DE" dirty="0" err="1"/>
              <a:t>first</a:t>
            </a:r>
            <a:r>
              <a:rPr lang="de-DE" dirty="0"/>
              <a:t> </a:t>
            </a:r>
            <a:r>
              <a:rPr lang="de-DE" dirty="0" err="1"/>
              <a:t>adversarial</a:t>
            </a:r>
            <a:r>
              <a:rPr lang="de-DE" dirty="0"/>
              <a:t> </a:t>
            </a:r>
            <a:r>
              <a:rPr lang="de-DE" dirty="0" err="1"/>
              <a:t>transaction</a:t>
            </a:r>
            <a:r>
              <a:rPr lang="de-DE" dirty="0"/>
              <a:t> </a:t>
            </a:r>
            <a:r>
              <a:rPr lang="de-DE" dirty="0" err="1"/>
              <a:t>is</a:t>
            </a:r>
            <a:r>
              <a:rPr lang="de-DE" dirty="0"/>
              <a:t> </a:t>
            </a:r>
            <a:r>
              <a:rPr lang="de-DE" dirty="0" err="1"/>
              <a:t>mined</a:t>
            </a:r>
            <a:endParaRPr lang="de-DE" dirty="0"/>
          </a:p>
          <a:p>
            <a:pPr lvl="1"/>
            <a:r>
              <a:rPr lang="de-DE" dirty="0" err="1"/>
              <a:t>Could</a:t>
            </a:r>
            <a:r>
              <a:rPr lang="de-DE" dirty="0"/>
              <a:t> </a:t>
            </a:r>
            <a:r>
              <a:rPr lang="de-DE" dirty="0" err="1"/>
              <a:t>have</a:t>
            </a:r>
            <a:r>
              <a:rPr lang="de-DE" dirty="0"/>
              <a:t> </a:t>
            </a:r>
            <a:r>
              <a:rPr lang="de-DE" dirty="0" err="1"/>
              <a:t>prevented</a:t>
            </a:r>
            <a:r>
              <a:rPr lang="de-DE" dirty="0"/>
              <a:t> 3 out </a:t>
            </a:r>
            <a:r>
              <a:rPr lang="de-DE" dirty="0" err="1"/>
              <a:t>of</a:t>
            </a:r>
            <a:r>
              <a:rPr lang="de-DE" dirty="0"/>
              <a:t> </a:t>
            </a:r>
            <a:r>
              <a:rPr lang="de-DE" dirty="0" err="1"/>
              <a:t>the</a:t>
            </a:r>
            <a:r>
              <a:rPr lang="de-DE" dirty="0"/>
              <a:t> 4 </a:t>
            </a:r>
            <a:r>
              <a:rPr lang="de-DE" dirty="0" err="1"/>
              <a:t>transactions</a:t>
            </a:r>
            <a:endParaRPr lang="de-DE" dirty="0"/>
          </a:p>
        </p:txBody>
      </p:sp>
    </p:spTree>
    <p:extLst>
      <p:ext uri="{BB962C8B-B14F-4D97-AF65-F5344CB8AC3E}">
        <p14:creationId xmlns:p14="http://schemas.microsoft.com/office/powerpoint/2010/main" val="52849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ark Mist 4K Wallpaper Gallery | Dark wallpaper, Dark forest, Forest  wallpaper iphone">
            <a:extLst>
              <a:ext uri="{FF2B5EF4-FFF2-40B4-BE49-F238E27FC236}">
                <a16:creationId xmlns:a16="http://schemas.microsoft.com/office/drawing/2014/main" id="{4A2A773E-5AD4-E94A-BBA5-09D7D232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20830-68AA-414B-9DF8-09914B5D9EFB}"/>
              </a:ext>
            </a:extLst>
          </p:cNvPr>
          <p:cNvSpPr txBox="1"/>
          <p:nvPr/>
        </p:nvSpPr>
        <p:spPr>
          <a:xfrm>
            <a:off x="1733913" y="2828835"/>
            <a:ext cx="8724173" cy="769441"/>
          </a:xfrm>
          <a:prstGeom prst="rect">
            <a:avLst/>
          </a:prstGeom>
          <a:noFill/>
        </p:spPr>
        <p:txBody>
          <a:bodyPr wrap="square" rtlCol="0">
            <a:spAutoFit/>
          </a:bodyPr>
          <a:lstStyle/>
          <a:p>
            <a:pPr algn="r"/>
            <a:r>
              <a:rPr lang="en-GB" sz="4400" dirty="0">
                <a:solidFill>
                  <a:schemeClr val="bg1"/>
                </a:solidFill>
              </a:rPr>
              <a:t>Are attacks similar?</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5001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24"/>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Bytecode Similarity Analysis </a:t>
            </a:r>
            <a:r>
              <a:rPr lang="en-GB" sz="4400" dirty="0"/>
              <a:t>🤨</a:t>
            </a:r>
            <a:endParaRPr dirty="0"/>
          </a:p>
        </p:txBody>
      </p:sp>
      <p:sp>
        <p:nvSpPr>
          <p:cNvPr id="705" name="Google Shape;705;p24"/>
          <p:cNvSpPr txBox="1"/>
          <p:nvPr/>
        </p:nvSpPr>
        <p:spPr>
          <a:xfrm>
            <a:off x="1546455" y="3738377"/>
            <a:ext cx="3995963" cy="821727"/>
          </a:xfrm>
          <a:prstGeom prst="rect">
            <a:avLst/>
          </a:prstGeom>
          <a:noFill/>
          <a:ln>
            <a:noFill/>
          </a:ln>
        </p:spPr>
        <p:txBody>
          <a:bodyPr spcFirstLastPara="1" wrap="square" lIns="82283" tIns="41130" rIns="82283" bIns="41130" anchor="t" anchorCtr="0">
            <a:spAutoFit/>
          </a:bodyPr>
          <a:lstStyle/>
          <a:p>
            <a:pPr marL="308610" indent="-308610">
              <a:buClr>
                <a:schemeClr val="dk1"/>
              </a:buClr>
              <a:buSzPts val="2000"/>
              <a:buFont typeface="Noto Sans"/>
              <a:buChar char="▪"/>
            </a:pPr>
            <a:r>
              <a:rPr lang="en-US" sz="2400" dirty="0">
                <a:solidFill>
                  <a:schemeClr val="dk1"/>
                </a:solidFill>
                <a:latin typeface="Arial"/>
                <a:ea typeface="Arial"/>
                <a:cs typeface="Arial"/>
                <a:sym typeface="Arial"/>
              </a:rPr>
              <a:t>100% similarity among 38</a:t>
            </a:r>
            <a:endParaRPr lang="en-US" sz="2400" b="1" dirty="0">
              <a:solidFill>
                <a:schemeClr val="dk1"/>
              </a:solidFill>
            </a:endParaRPr>
          </a:p>
          <a:p>
            <a:pPr marL="308610" indent="-308610">
              <a:buClr>
                <a:schemeClr val="dk1"/>
              </a:buClr>
              <a:buSzPts val="2000"/>
              <a:buFont typeface="Noto Sans"/>
              <a:buChar char="▪"/>
            </a:pPr>
            <a:r>
              <a:rPr lang="en-US" sz="2400" dirty="0">
                <a:solidFill>
                  <a:schemeClr val="dk1"/>
                </a:solidFill>
                <a:latin typeface="Arial"/>
                <a:ea typeface="Arial"/>
                <a:cs typeface="Arial"/>
                <a:sym typeface="Arial"/>
              </a:rPr>
              <a:t>80% similarity among 85</a:t>
            </a:r>
            <a:endParaRPr sz="2400" b="1" dirty="0">
              <a:solidFill>
                <a:schemeClr val="dk1"/>
              </a:solidFill>
              <a:latin typeface="Arial"/>
              <a:ea typeface="Arial"/>
              <a:cs typeface="Arial"/>
              <a:sym typeface="Arial"/>
            </a:endParaRPr>
          </a:p>
        </p:txBody>
      </p:sp>
      <p:sp>
        <p:nvSpPr>
          <p:cNvPr id="706" name="Google Shape;706;p24"/>
          <p:cNvSpPr txBox="1"/>
          <p:nvPr/>
        </p:nvSpPr>
        <p:spPr>
          <a:xfrm>
            <a:off x="6096000" y="3740517"/>
            <a:ext cx="4095578" cy="821727"/>
          </a:xfrm>
          <a:prstGeom prst="rect">
            <a:avLst/>
          </a:prstGeom>
          <a:noFill/>
          <a:ln>
            <a:noFill/>
          </a:ln>
        </p:spPr>
        <p:txBody>
          <a:bodyPr spcFirstLastPara="1" wrap="square" lIns="82283" tIns="41130" rIns="82283" bIns="41130" anchor="t" anchorCtr="0">
            <a:spAutoFit/>
          </a:bodyPr>
          <a:lstStyle/>
          <a:p>
            <a:pPr marL="308610" indent="-308610">
              <a:buClr>
                <a:schemeClr val="dk1"/>
              </a:buClr>
              <a:buSzPts val="2000"/>
              <a:buFont typeface="Noto Sans"/>
              <a:buChar char="▪"/>
            </a:pPr>
            <a:r>
              <a:rPr lang="en-US" sz="2400" dirty="0">
                <a:solidFill>
                  <a:schemeClr val="dk1"/>
                </a:solidFill>
                <a:latin typeface="Arial"/>
                <a:ea typeface="Arial"/>
                <a:cs typeface="Arial"/>
                <a:sym typeface="Arial"/>
              </a:rPr>
              <a:t>100% similarity among 29</a:t>
            </a:r>
          </a:p>
          <a:p>
            <a:pPr marL="308610" indent="-308610">
              <a:buClr>
                <a:schemeClr val="dk1"/>
              </a:buClr>
              <a:buSzPts val="2000"/>
              <a:buFont typeface="Noto Sans"/>
              <a:buChar char="▪"/>
            </a:pPr>
            <a:r>
              <a:rPr lang="en-US" sz="2400" dirty="0">
                <a:solidFill>
                  <a:schemeClr val="dk1"/>
                </a:solidFill>
                <a:latin typeface="Arial"/>
                <a:ea typeface="Arial"/>
                <a:cs typeface="Arial"/>
                <a:sym typeface="Arial"/>
              </a:rPr>
              <a:t>80% similarity among 73</a:t>
            </a:r>
            <a:endParaRPr sz="2400" b="1" dirty="0">
              <a:solidFill>
                <a:schemeClr val="dk1"/>
              </a:solidFill>
              <a:latin typeface="Arial"/>
              <a:ea typeface="Arial"/>
              <a:cs typeface="Arial"/>
              <a:sym typeface="Arial"/>
            </a:endParaRPr>
          </a:p>
        </p:txBody>
      </p:sp>
      <p:sp>
        <p:nvSpPr>
          <p:cNvPr id="707" name="Google Shape;707;p24"/>
          <p:cNvSpPr txBox="1"/>
          <p:nvPr/>
        </p:nvSpPr>
        <p:spPr>
          <a:xfrm>
            <a:off x="3022408" y="5799788"/>
            <a:ext cx="7093980" cy="415462"/>
          </a:xfrm>
          <a:prstGeom prst="rect">
            <a:avLst/>
          </a:prstGeom>
          <a:noFill/>
          <a:ln>
            <a:noFill/>
          </a:ln>
        </p:spPr>
        <p:txBody>
          <a:bodyPr spcFirstLastPara="1" wrap="square" lIns="82283" tIns="41130" rIns="82283" bIns="41130" anchor="t" anchorCtr="0">
            <a:spAutoFit/>
          </a:bodyPr>
          <a:lstStyle/>
          <a:p>
            <a:pPr>
              <a:buClr>
                <a:srgbClr val="000000"/>
              </a:buClr>
              <a:buSzPts val="2400"/>
            </a:pPr>
            <a:r>
              <a:rPr lang="en-US" sz="2160" dirty="0">
                <a:solidFill>
                  <a:srgbClr val="0432FF"/>
                </a:solidFill>
                <a:latin typeface="Calibri"/>
                <a:ea typeface="Calibri"/>
                <a:cs typeface="Calibri"/>
                <a:sym typeface="Calibri"/>
              </a:rPr>
              <a:t>Adversarial and vulnerable contracts are detectable.</a:t>
            </a:r>
            <a:endParaRPr sz="1260" dirty="0">
              <a:solidFill>
                <a:srgbClr val="000000"/>
              </a:solidFill>
              <a:latin typeface="Arial"/>
              <a:ea typeface="Arial"/>
              <a:cs typeface="Arial"/>
              <a:sym typeface="Arial"/>
            </a:endParaRPr>
          </a:p>
        </p:txBody>
      </p:sp>
      <p:pic>
        <p:nvPicPr>
          <p:cNvPr id="708" name="Google Shape;708;p24"/>
          <p:cNvPicPr preferRelativeResize="0"/>
          <p:nvPr/>
        </p:nvPicPr>
        <p:blipFill rotWithShape="1">
          <a:blip r:embed="rId3">
            <a:alphaModFix/>
          </a:blip>
          <a:srcRect/>
          <a:stretch/>
        </p:blipFill>
        <p:spPr>
          <a:xfrm>
            <a:off x="2534918" y="5707390"/>
            <a:ext cx="507895" cy="507895"/>
          </a:xfrm>
          <a:prstGeom prst="rect">
            <a:avLst/>
          </a:prstGeom>
          <a:noFill/>
          <a:ln>
            <a:noFill/>
          </a:ln>
        </p:spPr>
      </p:pic>
      <p:sp>
        <p:nvSpPr>
          <p:cNvPr id="709" name="Google Shape;709;p24"/>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43</a:t>
            </a:fld>
            <a:endParaRPr sz="1260">
              <a:solidFill>
                <a:schemeClr val="dk1"/>
              </a:solidFill>
              <a:latin typeface="Arial"/>
              <a:ea typeface="Arial"/>
              <a:cs typeface="Arial"/>
              <a:sym typeface="Arial"/>
            </a:endParaRPr>
          </a:p>
        </p:txBody>
      </p:sp>
      <p:sp>
        <p:nvSpPr>
          <p:cNvPr id="710" name="Google Shape;710;p24"/>
          <p:cNvSpPr txBox="1"/>
          <p:nvPr/>
        </p:nvSpPr>
        <p:spPr>
          <a:xfrm>
            <a:off x="662987" y="1654491"/>
            <a:ext cx="11050961" cy="720171"/>
          </a:xfrm>
          <a:prstGeom prst="rect">
            <a:avLst/>
          </a:prstGeom>
          <a:noFill/>
          <a:ln>
            <a:noFill/>
          </a:ln>
        </p:spPr>
        <p:txBody>
          <a:bodyPr spcFirstLastPara="1" wrap="square" lIns="82283" tIns="82283" rIns="82283" bIns="82283" anchor="t" anchorCtr="0">
            <a:spAutoFit/>
          </a:bodyPr>
          <a:lstStyle/>
          <a:p>
            <a:pPr>
              <a:buSzPts val="3900"/>
            </a:pPr>
            <a:r>
              <a:rPr lang="en-US" sz="2700" dirty="0">
                <a:solidFill>
                  <a:srgbClr val="000000"/>
                </a:solidFill>
                <a:latin typeface="Arial"/>
                <a:ea typeface="Arial"/>
                <a:cs typeface="Arial"/>
                <a:sym typeface="Arial"/>
              </a:rPr>
              <a:t>💾 Bytecode        </a:t>
            </a:r>
            <a:r>
              <a:rPr lang="en-US" sz="2700" dirty="0"/>
              <a:t>   </a:t>
            </a:r>
            <a:r>
              <a:rPr lang="en-US" sz="2700" dirty="0">
                <a:solidFill>
                  <a:srgbClr val="000000"/>
                </a:solidFill>
                <a:latin typeface="Arial"/>
                <a:ea typeface="Arial"/>
                <a:cs typeface="Arial"/>
                <a:sym typeface="Arial"/>
              </a:rPr>
              <a:t>🪓 Ngram</a:t>
            </a:r>
            <a:r>
              <a:rPr lang="en-US" sz="2700" dirty="0"/>
              <a:t>            </a:t>
            </a:r>
            <a:r>
              <a:rPr lang="en-US" sz="2700" dirty="0">
                <a:solidFill>
                  <a:srgbClr val="000000"/>
                </a:solidFill>
                <a:latin typeface="Arial"/>
                <a:ea typeface="Arial"/>
                <a:cs typeface="Arial"/>
                <a:sym typeface="Arial"/>
              </a:rPr>
              <a:t>🏹 Embedding           </a:t>
            </a:r>
            <a:r>
              <a:rPr lang="en-US" sz="3600" dirty="0">
                <a:solidFill>
                  <a:schemeClr val="dk1"/>
                </a:solidFill>
                <a:latin typeface="Calibri"/>
                <a:ea typeface="Calibri"/>
                <a:cs typeface="Calibri"/>
                <a:sym typeface="Calibri"/>
              </a:rPr>
              <a:t>🤨 </a:t>
            </a:r>
            <a:r>
              <a:rPr lang="en-US" sz="2700" dirty="0">
                <a:solidFill>
                  <a:schemeClr val="dk1"/>
                </a:solidFill>
                <a:latin typeface="Arial"/>
                <a:ea typeface="Arial"/>
                <a:cs typeface="Arial"/>
                <a:sym typeface="Arial"/>
              </a:rPr>
              <a:t>Similarity</a:t>
            </a:r>
            <a:endParaRPr sz="2700" dirty="0">
              <a:solidFill>
                <a:srgbClr val="000000"/>
              </a:solidFill>
              <a:latin typeface="Arial"/>
              <a:ea typeface="Arial"/>
              <a:cs typeface="Arial"/>
              <a:sym typeface="Arial"/>
            </a:endParaRPr>
          </a:p>
        </p:txBody>
      </p:sp>
      <p:sp>
        <p:nvSpPr>
          <p:cNvPr id="2" name="Right Arrow 1">
            <a:extLst>
              <a:ext uri="{FF2B5EF4-FFF2-40B4-BE49-F238E27FC236}">
                <a16:creationId xmlns:a16="http://schemas.microsoft.com/office/drawing/2014/main" id="{4161C9EC-E2C4-C4A4-D855-07A4133FE750}"/>
              </a:ext>
            </a:extLst>
          </p:cNvPr>
          <p:cNvSpPr/>
          <p:nvPr/>
        </p:nvSpPr>
        <p:spPr>
          <a:xfrm>
            <a:off x="2710520" y="1765105"/>
            <a:ext cx="840261" cy="5296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ight Arrow 2">
            <a:extLst>
              <a:ext uri="{FF2B5EF4-FFF2-40B4-BE49-F238E27FC236}">
                <a16:creationId xmlns:a16="http://schemas.microsoft.com/office/drawing/2014/main" id="{4772B912-5DB7-425E-FE25-2FCBF1A56D97}"/>
              </a:ext>
            </a:extLst>
          </p:cNvPr>
          <p:cNvSpPr/>
          <p:nvPr/>
        </p:nvSpPr>
        <p:spPr>
          <a:xfrm>
            <a:off x="5249322" y="1783833"/>
            <a:ext cx="840261" cy="5296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Right Arrow 3">
            <a:extLst>
              <a:ext uri="{FF2B5EF4-FFF2-40B4-BE49-F238E27FC236}">
                <a16:creationId xmlns:a16="http://schemas.microsoft.com/office/drawing/2014/main" id="{1D14DCF9-3087-368F-9FC1-56E99251EC54}"/>
              </a:ext>
            </a:extLst>
          </p:cNvPr>
          <p:cNvSpPr/>
          <p:nvPr/>
        </p:nvSpPr>
        <p:spPr>
          <a:xfrm>
            <a:off x="8529760" y="1783833"/>
            <a:ext cx="840261" cy="5296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7A074ED5-BD46-2426-2B7F-A6BC54107793}"/>
              </a:ext>
            </a:extLst>
          </p:cNvPr>
          <p:cNvSpPr/>
          <p:nvPr/>
        </p:nvSpPr>
        <p:spPr>
          <a:xfrm>
            <a:off x="2229013" y="3148400"/>
            <a:ext cx="2630849" cy="461665"/>
          </a:xfrm>
          <a:prstGeom prst="rect">
            <a:avLst/>
          </a:prstGeom>
        </p:spPr>
        <p:txBody>
          <a:bodyPr wrap="none">
            <a:spAutoFit/>
          </a:bodyPr>
          <a:lstStyle/>
          <a:p>
            <a:pPr algn="ctr"/>
            <a:r>
              <a:rPr lang="en-GB" sz="2400" b="1" dirty="0"/>
              <a:t>Victim Contracts</a:t>
            </a:r>
          </a:p>
        </p:txBody>
      </p:sp>
      <p:sp>
        <p:nvSpPr>
          <p:cNvPr id="6" name="Rectangle 5">
            <a:extLst>
              <a:ext uri="{FF2B5EF4-FFF2-40B4-BE49-F238E27FC236}">
                <a16:creationId xmlns:a16="http://schemas.microsoft.com/office/drawing/2014/main" id="{078BF91F-410F-A01C-EF8B-49BBED5DE8DE}"/>
              </a:ext>
            </a:extLst>
          </p:cNvPr>
          <p:cNvSpPr/>
          <p:nvPr/>
        </p:nvSpPr>
        <p:spPr>
          <a:xfrm>
            <a:off x="6672873" y="3150540"/>
            <a:ext cx="2941832" cy="461665"/>
          </a:xfrm>
          <a:prstGeom prst="rect">
            <a:avLst/>
          </a:prstGeom>
        </p:spPr>
        <p:txBody>
          <a:bodyPr wrap="none">
            <a:spAutoFit/>
          </a:bodyPr>
          <a:lstStyle/>
          <a:p>
            <a:pPr algn="ctr"/>
            <a:r>
              <a:rPr lang="en-GB" sz="2400" b="1" dirty="0"/>
              <a:t>Attacker Contracts</a:t>
            </a:r>
          </a:p>
        </p:txBody>
      </p:sp>
    </p:spTree>
    <p:extLst>
      <p:ext uri="{BB962C8B-B14F-4D97-AF65-F5344CB8AC3E}">
        <p14:creationId xmlns:p14="http://schemas.microsoft.com/office/powerpoint/2010/main" val="3491853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C940-605D-2346-929D-39B026AE2734}"/>
              </a:ext>
            </a:extLst>
          </p:cNvPr>
          <p:cNvSpPr>
            <a:spLocks noGrp="1"/>
          </p:cNvSpPr>
          <p:nvPr>
            <p:ph type="title"/>
          </p:nvPr>
        </p:nvSpPr>
        <p:spPr/>
        <p:txBody>
          <a:bodyPr/>
          <a:lstStyle/>
          <a:p>
            <a:r>
              <a:rPr lang="en-US" dirty="0"/>
              <a:t>How much BEV? – Sandwich Attacks</a:t>
            </a:r>
            <a:endParaRPr lang="en-CH" dirty="0"/>
          </a:p>
        </p:txBody>
      </p:sp>
      <p:sp>
        <p:nvSpPr>
          <p:cNvPr id="817"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44</a:t>
            </a:fld>
            <a:endParaRPr/>
          </a:p>
        </p:txBody>
      </p:sp>
      <p:pic>
        <p:nvPicPr>
          <p:cNvPr id="5" name="Picture 4" descr="A picture containing table&#10;&#10;Description automatically generated">
            <a:extLst>
              <a:ext uri="{FF2B5EF4-FFF2-40B4-BE49-F238E27FC236}">
                <a16:creationId xmlns:a16="http://schemas.microsoft.com/office/drawing/2014/main" id="{0671E80A-6279-A643-9C85-86F91A703475}"/>
              </a:ext>
            </a:extLst>
          </p:cNvPr>
          <p:cNvPicPr>
            <a:picLocks noChangeAspect="1"/>
          </p:cNvPicPr>
          <p:nvPr/>
        </p:nvPicPr>
        <p:blipFill>
          <a:blip r:embed="rId2"/>
          <a:stretch>
            <a:fillRect/>
          </a:stretch>
        </p:blipFill>
        <p:spPr>
          <a:xfrm>
            <a:off x="313592" y="1772433"/>
            <a:ext cx="11564816" cy="3775812"/>
          </a:xfrm>
          <a:prstGeom prst="rect">
            <a:avLst/>
          </a:prstGeom>
        </p:spPr>
      </p:pic>
    </p:spTree>
    <p:extLst>
      <p:ext uri="{BB962C8B-B14F-4D97-AF65-F5344CB8AC3E}">
        <p14:creationId xmlns:p14="http://schemas.microsoft.com/office/powerpoint/2010/main" val="2324101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C940-605D-2346-929D-39B026AE2734}"/>
              </a:ext>
            </a:extLst>
          </p:cNvPr>
          <p:cNvSpPr>
            <a:spLocks noGrp="1"/>
          </p:cNvSpPr>
          <p:nvPr>
            <p:ph type="title"/>
          </p:nvPr>
        </p:nvSpPr>
        <p:spPr/>
        <p:txBody>
          <a:bodyPr/>
          <a:lstStyle/>
          <a:p>
            <a:r>
              <a:rPr lang="en-US" dirty="0"/>
              <a:t>How much BEV? – Arbitrage</a:t>
            </a:r>
            <a:endParaRPr lang="en-CH" dirty="0"/>
          </a:p>
        </p:txBody>
      </p:sp>
      <p:sp>
        <p:nvSpPr>
          <p:cNvPr id="817"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45</a:t>
            </a:fld>
            <a:endParaRPr/>
          </a:p>
        </p:txBody>
      </p:sp>
      <p:pic>
        <p:nvPicPr>
          <p:cNvPr id="4" name="Picture 3" descr="A picture containing table&#10;&#10;Description automatically generated">
            <a:extLst>
              <a:ext uri="{FF2B5EF4-FFF2-40B4-BE49-F238E27FC236}">
                <a16:creationId xmlns:a16="http://schemas.microsoft.com/office/drawing/2014/main" id="{E2C91FA3-9199-1146-B483-3B3785A06EDD}"/>
              </a:ext>
            </a:extLst>
          </p:cNvPr>
          <p:cNvPicPr>
            <a:picLocks noChangeAspect="1"/>
          </p:cNvPicPr>
          <p:nvPr/>
        </p:nvPicPr>
        <p:blipFill>
          <a:blip r:embed="rId2"/>
          <a:stretch>
            <a:fillRect/>
          </a:stretch>
        </p:blipFill>
        <p:spPr>
          <a:xfrm>
            <a:off x="357554" y="1668644"/>
            <a:ext cx="11476892" cy="3717154"/>
          </a:xfrm>
          <a:prstGeom prst="rect">
            <a:avLst/>
          </a:prstGeom>
        </p:spPr>
      </p:pic>
    </p:spTree>
    <p:extLst>
      <p:ext uri="{BB962C8B-B14F-4D97-AF65-F5344CB8AC3E}">
        <p14:creationId xmlns:p14="http://schemas.microsoft.com/office/powerpoint/2010/main" val="4270248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443"/>
        <p:cNvGrpSpPr/>
        <p:nvPr/>
      </p:nvGrpSpPr>
      <p:grpSpPr>
        <a:xfrm>
          <a:off x="0" y="0"/>
          <a:ext cx="0" cy="0"/>
          <a:chOff x="0" y="0"/>
          <a:chExt cx="0" cy="0"/>
        </a:xfrm>
      </p:grpSpPr>
      <p:sp>
        <p:nvSpPr>
          <p:cNvPr id="445" name="Google Shape;445;g18de60dc4d7_0_239"/>
          <p:cNvSpPr/>
          <p:nvPr/>
        </p:nvSpPr>
        <p:spPr>
          <a:xfrm>
            <a:off x="1388686" y="1046097"/>
            <a:ext cx="9414630" cy="38974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82283" tIns="82283" rIns="82283" bIns="82283" anchor="t" anchorCtr="0">
            <a:noAutofit/>
          </a:bodyPr>
          <a:lstStyle/>
          <a:p>
            <a:pPr algn="ctr">
              <a:buClr>
                <a:srgbClr val="000000"/>
              </a:buClr>
              <a:buSzPts val="3000"/>
            </a:pPr>
            <a:r>
              <a:rPr lang="en-US" sz="2700" dirty="0">
                <a:solidFill>
                  <a:srgbClr val="000000"/>
                </a:solidFill>
                <a:latin typeface="Arial"/>
                <a:ea typeface="Arial"/>
                <a:cs typeface="Arial"/>
                <a:sym typeface="Arial"/>
              </a:rPr>
              <a:t>MEV / BEV</a:t>
            </a:r>
          </a:p>
          <a:p>
            <a:pPr algn="ctr">
              <a:buClr>
                <a:srgbClr val="000000"/>
              </a:buClr>
              <a:buSzPts val="1700"/>
            </a:pPr>
            <a:r>
              <a:rPr lang="en-US" sz="1050" dirty="0">
                <a:solidFill>
                  <a:srgbClr val="000000"/>
                </a:solidFill>
                <a:latin typeface="Arial"/>
                <a:ea typeface="Arial"/>
                <a:cs typeface="Arial"/>
                <a:sym typeface="Arial"/>
              </a:rPr>
              <a:t>Maximum/Miner/Blockchain</a:t>
            </a:r>
          </a:p>
          <a:p>
            <a:pPr algn="ctr">
              <a:buClr>
                <a:srgbClr val="000000"/>
              </a:buClr>
              <a:buSzPts val="1700"/>
            </a:pPr>
            <a:r>
              <a:rPr lang="en-US" sz="1050" dirty="0">
                <a:solidFill>
                  <a:srgbClr val="000000"/>
                </a:solidFill>
                <a:latin typeface="Arial"/>
                <a:ea typeface="Arial"/>
                <a:cs typeface="Arial"/>
                <a:sym typeface="Arial"/>
              </a:rPr>
              <a:t>Extractable/Extracted</a:t>
            </a:r>
          </a:p>
          <a:p>
            <a:pPr algn="ctr">
              <a:buClr>
                <a:srgbClr val="000000"/>
              </a:buClr>
              <a:buSzPts val="1700"/>
            </a:pPr>
            <a:r>
              <a:rPr lang="en-US" sz="1050" dirty="0">
                <a:solidFill>
                  <a:srgbClr val="000000"/>
                </a:solidFill>
                <a:latin typeface="Arial"/>
                <a:ea typeface="Arial"/>
                <a:cs typeface="Arial"/>
                <a:sym typeface="Arial"/>
              </a:rPr>
              <a:t>Value</a:t>
            </a:r>
          </a:p>
          <a:p>
            <a:pPr algn="ctr">
              <a:buClr>
                <a:srgbClr val="000000"/>
              </a:buClr>
              <a:buSzPts val="3000"/>
            </a:pPr>
            <a:endParaRPr lang="en-US" sz="2700" dirty="0">
              <a:solidFill>
                <a:srgbClr val="000000"/>
              </a:solidFill>
              <a:latin typeface="Arial"/>
              <a:ea typeface="Arial"/>
              <a:cs typeface="Arial"/>
              <a:sym typeface="Arial"/>
            </a:endParaRPr>
          </a:p>
        </p:txBody>
      </p:sp>
      <p:sp>
        <p:nvSpPr>
          <p:cNvPr id="447" name="Google Shape;447;g18de60dc4d7_0_239"/>
          <p:cNvSpPr/>
          <p:nvPr/>
        </p:nvSpPr>
        <p:spPr>
          <a:xfrm>
            <a:off x="3037809" y="3026421"/>
            <a:ext cx="6116382" cy="1688742"/>
          </a:xfrm>
          <a:prstGeom prst="ellipse">
            <a:avLst/>
          </a:prstGeom>
          <a:solidFill>
            <a:srgbClr val="000000">
              <a:alpha val="0"/>
            </a:srgbClr>
          </a:solidFill>
          <a:ln w="9525" cap="flat" cmpd="sng">
            <a:solidFill>
              <a:schemeClr val="dk2"/>
            </a:solidFill>
            <a:prstDash val="dash"/>
            <a:round/>
            <a:headEnd type="none" w="sm" len="sm"/>
            <a:tailEnd type="none" w="sm" len="sm"/>
          </a:ln>
        </p:spPr>
        <p:txBody>
          <a:bodyPr spcFirstLastPara="1" wrap="square" lIns="82283" tIns="82283" rIns="82283" bIns="82283" anchor="t" anchorCtr="0">
            <a:noAutofit/>
          </a:bodyPr>
          <a:lstStyle/>
          <a:p>
            <a:pPr algn="ctr">
              <a:buClr>
                <a:srgbClr val="000000"/>
              </a:buClr>
              <a:buSzPts val="3000"/>
            </a:pPr>
            <a:r>
              <a:rPr lang="en-US" sz="2700" dirty="0">
                <a:solidFill>
                  <a:srgbClr val="000000"/>
                </a:solidFill>
                <a:latin typeface="Arial"/>
                <a:ea typeface="Arial"/>
                <a:cs typeface="Arial"/>
                <a:sym typeface="Arial"/>
              </a:rPr>
              <a:t>“Attacks”</a:t>
            </a:r>
            <a:endParaRPr sz="2700" dirty="0">
              <a:solidFill>
                <a:srgbClr val="000000"/>
              </a:solidFill>
              <a:latin typeface="Arial"/>
              <a:ea typeface="Arial"/>
              <a:cs typeface="Arial"/>
              <a:sym typeface="Arial"/>
            </a:endParaRPr>
          </a:p>
        </p:txBody>
      </p:sp>
      <p:sp>
        <p:nvSpPr>
          <p:cNvPr id="2" name="Google Shape;556;g194a4da82ad_0_154">
            <a:extLst>
              <a:ext uri="{FF2B5EF4-FFF2-40B4-BE49-F238E27FC236}">
                <a16:creationId xmlns:a16="http://schemas.microsoft.com/office/drawing/2014/main" id="{B99B5F8F-F506-95E8-F0EB-3C068D55903C}"/>
              </a:ext>
            </a:extLst>
          </p:cNvPr>
          <p:cNvSpPr txBox="1"/>
          <p:nvPr/>
        </p:nvSpPr>
        <p:spPr>
          <a:xfrm>
            <a:off x="9296400" y="5963604"/>
            <a:ext cx="1920240" cy="428760"/>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46</a:t>
            </a:fld>
            <a:endParaRPr sz="126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76"/>
        <p:cNvGrpSpPr/>
        <p:nvPr/>
      </p:nvGrpSpPr>
      <p:grpSpPr>
        <a:xfrm>
          <a:off x="0" y="0"/>
          <a:ext cx="0" cy="0"/>
          <a:chOff x="0" y="0"/>
          <a:chExt cx="0" cy="0"/>
        </a:xfrm>
      </p:grpSpPr>
      <p:sp>
        <p:nvSpPr>
          <p:cNvPr id="477" name="Google Shape;477;p3"/>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DeFi Attacks on Ethereum &amp; BSC</a:t>
            </a:r>
            <a:endParaRPr dirty="0"/>
          </a:p>
        </p:txBody>
      </p:sp>
      <p:cxnSp>
        <p:nvCxnSpPr>
          <p:cNvPr id="478" name="Google Shape;478;p3"/>
          <p:cNvCxnSpPr>
            <a:cxnSpLocks/>
          </p:cNvCxnSpPr>
          <p:nvPr/>
        </p:nvCxnSpPr>
        <p:spPr>
          <a:xfrm>
            <a:off x="1209742" y="3770324"/>
            <a:ext cx="4846525" cy="0"/>
          </a:xfrm>
          <a:prstGeom prst="straightConnector1">
            <a:avLst/>
          </a:prstGeom>
          <a:noFill/>
          <a:ln w="57150" cap="flat" cmpd="sng">
            <a:solidFill>
              <a:schemeClr val="dk1"/>
            </a:solidFill>
            <a:prstDash val="solid"/>
            <a:round/>
            <a:headEnd type="none" w="sm" len="sm"/>
            <a:tailEnd type="triangle" w="med" len="med"/>
          </a:ln>
        </p:spPr>
      </p:cxnSp>
      <p:cxnSp>
        <p:nvCxnSpPr>
          <p:cNvPr id="479" name="Google Shape;479;p3"/>
          <p:cNvCxnSpPr>
            <a:cxnSpLocks/>
          </p:cNvCxnSpPr>
          <p:nvPr/>
        </p:nvCxnSpPr>
        <p:spPr>
          <a:xfrm>
            <a:off x="1859656" y="3538451"/>
            <a:ext cx="0" cy="222210"/>
          </a:xfrm>
          <a:prstGeom prst="straightConnector1">
            <a:avLst/>
          </a:prstGeom>
          <a:noFill/>
          <a:ln w="57150" cap="flat" cmpd="sng">
            <a:solidFill>
              <a:schemeClr val="dk1"/>
            </a:solidFill>
            <a:prstDash val="solid"/>
            <a:round/>
            <a:headEnd type="none" w="sm" len="sm"/>
            <a:tailEnd type="none" w="sm" len="sm"/>
          </a:ln>
        </p:spPr>
      </p:cxnSp>
      <p:sp>
        <p:nvSpPr>
          <p:cNvPr id="484" name="Google Shape;484;p3"/>
          <p:cNvSpPr txBox="1"/>
          <p:nvPr/>
        </p:nvSpPr>
        <p:spPr>
          <a:xfrm>
            <a:off x="1364611" y="3865703"/>
            <a:ext cx="990090" cy="360062"/>
          </a:xfrm>
          <a:prstGeom prst="rect">
            <a:avLst/>
          </a:prstGeom>
          <a:noFill/>
          <a:ln>
            <a:noFill/>
          </a:ln>
        </p:spPr>
        <p:txBody>
          <a:bodyPr spcFirstLastPara="1" wrap="square" lIns="82283" tIns="41130" rIns="82283" bIns="41130" anchor="t" anchorCtr="0">
            <a:spAutoFit/>
          </a:bodyPr>
          <a:lstStyle/>
          <a:p>
            <a:pPr>
              <a:buClr>
                <a:srgbClr val="000000"/>
              </a:buClr>
              <a:buSzPts val="2000"/>
            </a:pPr>
            <a:r>
              <a:rPr lang="en-US" b="1" dirty="0">
                <a:solidFill>
                  <a:schemeClr val="dk1"/>
                </a:solidFill>
                <a:latin typeface="Calibri"/>
                <a:ea typeface="Calibri"/>
                <a:cs typeface="Calibri"/>
                <a:sym typeface="Calibri"/>
              </a:rPr>
              <a:t>2018-04 </a:t>
            </a:r>
            <a:endParaRPr b="1" dirty="0">
              <a:solidFill>
                <a:schemeClr val="dk1"/>
              </a:solidFill>
              <a:latin typeface="Calibri"/>
              <a:ea typeface="Calibri"/>
              <a:cs typeface="Calibri"/>
              <a:sym typeface="Calibri"/>
            </a:endParaRPr>
          </a:p>
        </p:txBody>
      </p:sp>
      <p:cxnSp>
        <p:nvCxnSpPr>
          <p:cNvPr id="489" name="Google Shape;489;p3"/>
          <p:cNvCxnSpPr>
            <a:cxnSpLocks/>
          </p:cNvCxnSpPr>
          <p:nvPr/>
        </p:nvCxnSpPr>
        <p:spPr>
          <a:xfrm>
            <a:off x="5612313" y="3548114"/>
            <a:ext cx="0" cy="222210"/>
          </a:xfrm>
          <a:prstGeom prst="straightConnector1">
            <a:avLst/>
          </a:prstGeom>
          <a:noFill/>
          <a:ln w="57150" cap="flat" cmpd="sng">
            <a:solidFill>
              <a:schemeClr val="dk1"/>
            </a:solidFill>
            <a:prstDash val="solid"/>
            <a:round/>
            <a:headEnd type="none" w="sm" len="sm"/>
            <a:tailEnd type="none" w="sm" len="sm"/>
          </a:ln>
        </p:spPr>
      </p:cxnSp>
      <p:sp>
        <p:nvSpPr>
          <p:cNvPr id="490" name="Google Shape;490;p3"/>
          <p:cNvSpPr txBox="1"/>
          <p:nvPr/>
        </p:nvSpPr>
        <p:spPr>
          <a:xfrm>
            <a:off x="5143323" y="3865703"/>
            <a:ext cx="937980" cy="360062"/>
          </a:xfrm>
          <a:prstGeom prst="rect">
            <a:avLst/>
          </a:prstGeom>
          <a:noFill/>
          <a:ln>
            <a:noFill/>
          </a:ln>
        </p:spPr>
        <p:txBody>
          <a:bodyPr spcFirstLastPara="1" wrap="square" lIns="82283" tIns="41130" rIns="82283" bIns="41130" anchor="t" anchorCtr="0">
            <a:spAutoFit/>
          </a:bodyPr>
          <a:lstStyle/>
          <a:p>
            <a:pPr>
              <a:buClr>
                <a:srgbClr val="000000"/>
              </a:buClr>
              <a:buSzPts val="2000"/>
            </a:pPr>
            <a:r>
              <a:rPr lang="en-US" b="1" dirty="0">
                <a:solidFill>
                  <a:schemeClr val="dk1"/>
                </a:solidFill>
                <a:latin typeface="Calibri"/>
                <a:ea typeface="Calibri"/>
                <a:cs typeface="Calibri"/>
                <a:sym typeface="Calibri"/>
              </a:rPr>
              <a:t>2022-04</a:t>
            </a:r>
            <a:endParaRPr b="1" dirty="0">
              <a:solidFill>
                <a:schemeClr val="dk1"/>
              </a:solidFill>
              <a:latin typeface="Calibri"/>
              <a:ea typeface="Calibri"/>
              <a:cs typeface="Calibri"/>
              <a:sym typeface="Calibri"/>
            </a:endParaRPr>
          </a:p>
        </p:txBody>
      </p:sp>
      <p:pic>
        <p:nvPicPr>
          <p:cNvPr id="491" name="Google Shape;491;p3"/>
          <p:cNvPicPr preferRelativeResize="0"/>
          <p:nvPr/>
        </p:nvPicPr>
        <p:blipFill rotWithShape="1">
          <a:blip r:embed="rId3">
            <a:alphaModFix/>
          </a:blip>
          <a:srcRect/>
          <a:stretch/>
        </p:blipFill>
        <p:spPr>
          <a:xfrm>
            <a:off x="2287588" y="2129138"/>
            <a:ext cx="587132" cy="587132"/>
          </a:xfrm>
          <a:prstGeom prst="rect">
            <a:avLst/>
          </a:prstGeom>
          <a:noFill/>
          <a:ln>
            <a:noFill/>
          </a:ln>
        </p:spPr>
      </p:pic>
      <p:sp>
        <p:nvSpPr>
          <p:cNvPr id="492" name="Google Shape;492;p3"/>
          <p:cNvSpPr txBox="1"/>
          <p:nvPr/>
        </p:nvSpPr>
        <p:spPr>
          <a:xfrm>
            <a:off x="2981536" y="2194198"/>
            <a:ext cx="2566861" cy="457012"/>
          </a:xfrm>
          <a:prstGeom prst="rect">
            <a:avLst/>
          </a:prstGeom>
          <a:noFill/>
          <a:ln>
            <a:noFill/>
          </a:ln>
        </p:spPr>
        <p:txBody>
          <a:bodyPr spcFirstLastPara="1" wrap="square" lIns="82283" tIns="41130" rIns="82283" bIns="41130" anchor="t" anchorCtr="0">
            <a:spAutoFit/>
          </a:bodyPr>
          <a:lstStyle/>
          <a:p>
            <a:pPr>
              <a:buClr>
                <a:srgbClr val="000000"/>
              </a:buClr>
              <a:buSzPts val="3000"/>
            </a:pPr>
            <a:r>
              <a:rPr lang="en-US" sz="2250" dirty="0">
                <a:solidFill>
                  <a:schemeClr val="dk1"/>
                </a:solidFill>
                <a:latin typeface="Calibri"/>
                <a:ea typeface="Calibri"/>
                <a:cs typeface="Calibri"/>
                <a:sym typeface="Calibri"/>
              </a:rPr>
              <a:t>&gt;181 DeFi “</a:t>
            </a:r>
            <a:r>
              <a:rPr lang="en-US" sz="2430" dirty="0">
                <a:solidFill>
                  <a:schemeClr val="dk1"/>
                </a:solidFill>
                <a:latin typeface="Calibri"/>
                <a:ea typeface="Calibri"/>
                <a:cs typeface="Calibri"/>
                <a:sym typeface="Calibri"/>
              </a:rPr>
              <a:t>attacks”</a:t>
            </a:r>
            <a:endParaRPr sz="810" dirty="0">
              <a:solidFill>
                <a:srgbClr val="000000"/>
              </a:solidFill>
              <a:latin typeface="Arial"/>
              <a:ea typeface="Arial"/>
              <a:cs typeface="Arial"/>
              <a:sym typeface="Arial"/>
            </a:endParaRPr>
          </a:p>
        </p:txBody>
      </p:sp>
      <p:pic>
        <p:nvPicPr>
          <p:cNvPr id="498" name="Google Shape;498;p3"/>
          <p:cNvPicPr preferRelativeResize="0"/>
          <p:nvPr/>
        </p:nvPicPr>
        <p:blipFill rotWithShape="1">
          <a:blip r:embed="rId4">
            <a:alphaModFix/>
          </a:blip>
          <a:srcRect/>
          <a:stretch/>
        </p:blipFill>
        <p:spPr>
          <a:xfrm>
            <a:off x="2287588" y="2907784"/>
            <a:ext cx="587130" cy="587130"/>
          </a:xfrm>
          <a:prstGeom prst="rect">
            <a:avLst/>
          </a:prstGeom>
          <a:noFill/>
          <a:ln>
            <a:noFill/>
          </a:ln>
        </p:spPr>
      </p:pic>
      <p:sp>
        <p:nvSpPr>
          <p:cNvPr id="499" name="Google Shape;499;p3"/>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47</a:t>
            </a:fld>
            <a:endParaRPr sz="1260">
              <a:solidFill>
                <a:schemeClr val="dk1"/>
              </a:solidFill>
              <a:latin typeface="Arial"/>
              <a:ea typeface="Arial"/>
              <a:cs typeface="Arial"/>
              <a:sym typeface="Arial"/>
            </a:endParaRPr>
          </a:p>
        </p:txBody>
      </p:sp>
      <p:sp>
        <p:nvSpPr>
          <p:cNvPr id="500" name="Google Shape;500;p3"/>
          <p:cNvSpPr txBox="1"/>
          <p:nvPr/>
        </p:nvSpPr>
        <p:spPr>
          <a:xfrm>
            <a:off x="2911455" y="2995903"/>
            <a:ext cx="2768580" cy="415462"/>
          </a:xfrm>
          <a:prstGeom prst="rect">
            <a:avLst/>
          </a:prstGeom>
          <a:noFill/>
          <a:ln>
            <a:noFill/>
          </a:ln>
        </p:spPr>
        <p:txBody>
          <a:bodyPr spcFirstLastPara="1" wrap="square" lIns="82283" tIns="41130" rIns="82283" bIns="41130" anchor="t" anchorCtr="0">
            <a:spAutoFit/>
          </a:bodyPr>
          <a:lstStyle/>
          <a:p>
            <a:pPr>
              <a:buClr>
                <a:srgbClr val="000000"/>
              </a:buClr>
              <a:buSzPts val="3000"/>
            </a:pPr>
            <a:r>
              <a:rPr lang="en-US" sz="2160">
                <a:solidFill>
                  <a:schemeClr val="dk1"/>
                </a:solidFill>
                <a:latin typeface="Calibri"/>
                <a:ea typeface="Calibri"/>
                <a:cs typeface="Calibri"/>
                <a:sym typeface="Calibri"/>
              </a:rPr>
              <a:t>3.24B USD losses</a:t>
            </a:r>
            <a:endParaRPr sz="2160">
              <a:solidFill>
                <a:schemeClr val="dk1"/>
              </a:solidFill>
              <a:latin typeface="Calibri"/>
              <a:ea typeface="Calibri"/>
              <a:cs typeface="Calibri"/>
              <a:sym typeface="Calibri"/>
            </a:endParaRPr>
          </a:p>
        </p:txBody>
      </p:sp>
      <p:sp>
        <p:nvSpPr>
          <p:cNvPr id="3" name="Google Shape;470;g18de60dc4d7_0_256">
            <a:extLst>
              <a:ext uri="{FF2B5EF4-FFF2-40B4-BE49-F238E27FC236}">
                <a16:creationId xmlns:a16="http://schemas.microsoft.com/office/drawing/2014/main" id="{96537A16-9B4B-6A68-0C85-CF333C269BB5}"/>
              </a:ext>
            </a:extLst>
          </p:cNvPr>
          <p:cNvSpPr txBox="1"/>
          <p:nvPr/>
        </p:nvSpPr>
        <p:spPr>
          <a:xfrm>
            <a:off x="1338875" y="4321143"/>
            <a:ext cx="4569750" cy="381617"/>
          </a:xfrm>
          <a:prstGeom prst="rect">
            <a:avLst/>
          </a:prstGeom>
          <a:noFill/>
          <a:ln>
            <a:noFill/>
          </a:ln>
        </p:spPr>
        <p:txBody>
          <a:bodyPr spcFirstLastPara="1" wrap="square" lIns="82283" tIns="82283" rIns="82283" bIns="82283" anchor="t" anchorCtr="0">
            <a:spAutoFit/>
          </a:bodyPr>
          <a:lstStyle/>
          <a:p>
            <a:pPr marL="97154" algn="ctr">
              <a:buClr>
                <a:srgbClr val="000000"/>
              </a:buClr>
              <a:buSzPts val="1900"/>
            </a:pPr>
            <a:r>
              <a:rPr lang="en-US" sz="1400" dirty="0">
                <a:solidFill>
                  <a:srgbClr val="000000"/>
                </a:solidFill>
                <a:latin typeface="Arial"/>
                <a:ea typeface="Arial"/>
                <a:cs typeface="Arial"/>
                <a:sym typeface="Arial"/>
              </a:rPr>
              <a:t>IEEE S&amp;P 2023</a:t>
            </a:r>
            <a:endParaRPr sz="1400" dirty="0">
              <a:solidFill>
                <a:srgbClr val="000000"/>
              </a:solidFill>
              <a:latin typeface="Arial"/>
              <a:ea typeface="Arial"/>
              <a:cs typeface="Arial"/>
              <a:sym typeface="Arial"/>
            </a:endParaRPr>
          </a:p>
        </p:txBody>
      </p:sp>
      <p:pic>
        <p:nvPicPr>
          <p:cNvPr id="6" name="Picture 5" descr="A screenshot of a computer&#10;&#10;Description automatically generated with medium confidence">
            <a:extLst>
              <a:ext uri="{FF2B5EF4-FFF2-40B4-BE49-F238E27FC236}">
                <a16:creationId xmlns:a16="http://schemas.microsoft.com/office/drawing/2014/main" id="{15A457CF-41ED-A0F0-13BE-672FE6628063}"/>
              </a:ext>
            </a:extLst>
          </p:cNvPr>
          <p:cNvPicPr>
            <a:picLocks noChangeAspect="1"/>
          </p:cNvPicPr>
          <p:nvPr/>
        </p:nvPicPr>
        <p:blipFill>
          <a:blip r:embed="rId5"/>
          <a:stretch>
            <a:fillRect/>
          </a:stretch>
        </p:blipFill>
        <p:spPr>
          <a:xfrm>
            <a:off x="7464664" y="1108609"/>
            <a:ext cx="3388461" cy="4834517"/>
          </a:xfrm>
          <a:prstGeom prst="rect">
            <a:avLst/>
          </a:prstGeom>
        </p:spPr>
      </p:pic>
      <p:sp>
        <p:nvSpPr>
          <p:cNvPr id="5" name="TextBox 4">
            <a:extLst>
              <a:ext uri="{FF2B5EF4-FFF2-40B4-BE49-F238E27FC236}">
                <a16:creationId xmlns:a16="http://schemas.microsoft.com/office/drawing/2014/main" id="{F171E655-2DA0-DA4D-956D-CF318EFFD740}"/>
              </a:ext>
            </a:extLst>
          </p:cNvPr>
          <p:cNvSpPr txBox="1"/>
          <p:nvPr/>
        </p:nvSpPr>
        <p:spPr>
          <a:xfrm>
            <a:off x="2206417" y="4732328"/>
            <a:ext cx="3104785" cy="307777"/>
          </a:xfrm>
          <a:prstGeom prst="rect">
            <a:avLst/>
          </a:prstGeom>
          <a:noFill/>
        </p:spPr>
        <p:txBody>
          <a:bodyPr wrap="square">
            <a:spAutoFit/>
          </a:bodyPr>
          <a:lstStyle/>
          <a:p>
            <a:r>
              <a:rPr lang="en-CH" dirty="0"/>
              <a:t>https://eprint.iacr.org/2022/1773.pdf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Dark Mist 4K Wallpaper Gallery | Dark wallpaper, Dark forest, Forest  wallpaper iphone">
            <a:extLst>
              <a:ext uri="{FF2B5EF4-FFF2-40B4-BE49-F238E27FC236}">
                <a16:creationId xmlns:a16="http://schemas.microsoft.com/office/drawing/2014/main" id="{4A2A773E-5AD4-E94A-BBA5-09D7D232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20830-68AA-414B-9DF8-09914B5D9EFB}"/>
              </a:ext>
            </a:extLst>
          </p:cNvPr>
          <p:cNvSpPr txBox="1"/>
          <p:nvPr/>
        </p:nvSpPr>
        <p:spPr>
          <a:xfrm>
            <a:off x="1733913" y="2828835"/>
            <a:ext cx="8724173" cy="769441"/>
          </a:xfrm>
          <a:prstGeom prst="rect">
            <a:avLst/>
          </a:prstGeom>
          <a:noFill/>
        </p:spPr>
        <p:txBody>
          <a:bodyPr wrap="square" rtlCol="0">
            <a:spAutoFit/>
          </a:bodyPr>
          <a:lstStyle/>
          <a:p>
            <a:pPr algn="r"/>
            <a:r>
              <a:rPr lang="en-GB" sz="4400" dirty="0">
                <a:solidFill>
                  <a:schemeClr val="bg1"/>
                </a:solidFill>
              </a:rPr>
              <a:t>An Attacks’ Supply Chain</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1330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686"/>
        <p:cNvGrpSpPr/>
        <p:nvPr/>
      </p:nvGrpSpPr>
      <p:grpSpPr>
        <a:xfrm>
          <a:off x="0" y="0"/>
          <a:ext cx="0" cy="0"/>
          <a:chOff x="0" y="0"/>
          <a:chExt cx="0" cy="0"/>
        </a:xfrm>
      </p:grpSpPr>
      <p:sp>
        <p:nvSpPr>
          <p:cNvPr id="688" name="Google Shape;688;p23"/>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Attack Lifecycle</a:t>
            </a:r>
            <a:endParaRPr dirty="0"/>
          </a:p>
        </p:txBody>
      </p:sp>
      <p:sp>
        <p:nvSpPr>
          <p:cNvPr id="698" name="Google Shape;698;p23"/>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49</a:t>
            </a:fld>
            <a:endParaRPr sz="1260">
              <a:solidFill>
                <a:schemeClr val="dk1"/>
              </a:solidFill>
              <a:latin typeface="Arial"/>
              <a:ea typeface="Arial"/>
              <a:cs typeface="Arial"/>
              <a:sym typeface="Arial"/>
            </a:endParaRPr>
          </a:p>
        </p:txBody>
      </p:sp>
      <p:cxnSp>
        <p:nvCxnSpPr>
          <p:cNvPr id="2" name="Google Shape;738;g194a4da82ad_0_72">
            <a:extLst>
              <a:ext uri="{FF2B5EF4-FFF2-40B4-BE49-F238E27FC236}">
                <a16:creationId xmlns:a16="http://schemas.microsoft.com/office/drawing/2014/main" id="{93EC1AEB-32B3-F937-E06D-06E3DC2C37AC}"/>
              </a:ext>
            </a:extLst>
          </p:cNvPr>
          <p:cNvCxnSpPr/>
          <p:nvPr/>
        </p:nvCxnSpPr>
        <p:spPr>
          <a:xfrm>
            <a:off x="2097855" y="3025950"/>
            <a:ext cx="7376670" cy="0"/>
          </a:xfrm>
          <a:prstGeom prst="straightConnector1">
            <a:avLst/>
          </a:prstGeom>
          <a:noFill/>
          <a:ln w="9525" cap="flat" cmpd="sng">
            <a:solidFill>
              <a:schemeClr val="dk2"/>
            </a:solidFill>
            <a:prstDash val="solid"/>
            <a:round/>
            <a:headEnd type="none" w="sm" len="sm"/>
            <a:tailEnd type="triangle" w="med" len="med"/>
          </a:ln>
        </p:spPr>
      </p:cxnSp>
      <p:sp>
        <p:nvSpPr>
          <p:cNvPr id="3" name="Google Shape;739;g194a4da82ad_0_72">
            <a:extLst>
              <a:ext uri="{FF2B5EF4-FFF2-40B4-BE49-F238E27FC236}">
                <a16:creationId xmlns:a16="http://schemas.microsoft.com/office/drawing/2014/main" id="{938A2B44-EBF7-3A36-9C1A-BDEDEAE2740B}"/>
              </a:ext>
            </a:extLst>
          </p:cNvPr>
          <p:cNvSpPr txBox="1"/>
          <p:nvPr/>
        </p:nvSpPr>
        <p:spPr>
          <a:xfrm>
            <a:off x="8975207" y="3011932"/>
            <a:ext cx="595301" cy="327338"/>
          </a:xfrm>
          <a:prstGeom prst="rect">
            <a:avLst/>
          </a:prstGeom>
          <a:noFill/>
          <a:ln>
            <a:noFill/>
          </a:ln>
        </p:spPr>
        <p:txBody>
          <a:bodyPr spcFirstLastPara="1" wrap="square" lIns="82283" tIns="82283" rIns="82283" bIns="82283" anchor="t" anchorCtr="0">
            <a:spAutoFit/>
          </a:bodyPr>
          <a:lstStyle/>
          <a:p>
            <a:pPr>
              <a:buClr>
                <a:srgbClr val="000000"/>
              </a:buClr>
              <a:buSzPts val="1400"/>
            </a:pPr>
            <a:r>
              <a:rPr lang="en-US" sz="1260" dirty="0">
                <a:solidFill>
                  <a:srgbClr val="000000"/>
                </a:solidFill>
                <a:latin typeface="Arial"/>
                <a:ea typeface="Arial"/>
                <a:cs typeface="Arial"/>
                <a:sym typeface="Arial"/>
              </a:rPr>
              <a:t>time</a:t>
            </a:r>
            <a:endParaRPr sz="1260" dirty="0">
              <a:solidFill>
                <a:srgbClr val="000000"/>
              </a:solidFill>
              <a:latin typeface="Arial"/>
              <a:ea typeface="Arial"/>
              <a:cs typeface="Arial"/>
              <a:sym typeface="Arial"/>
            </a:endParaRPr>
          </a:p>
        </p:txBody>
      </p:sp>
      <p:grpSp>
        <p:nvGrpSpPr>
          <p:cNvPr id="19" name="Group 18">
            <a:extLst>
              <a:ext uri="{FF2B5EF4-FFF2-40B4-BE49-F238E27FC236}">
                <a16:creationId xmlns:a16="http://schemas.microsoft.com/office/drawing/2014/main" id="{E928A26B-9C62-E256-F16D-CBE17562ED2A}"/>
              </a:ext>
            </a:extLst>
          </p:cNvPr>
          <p:cNvGrpSpPr/>
          <p:nvPr/>
        </p:nvGrpSpPr>
        <p:grpSpPr>
          <a:xfrm>
            <a:off x="1781257" y="2086078"/>
            <a:ext cx="3814722" cy="1622524"/>
            <a:chOff x="1781257" y="2086078"/>
            <a:chExt cx="3814722" cy="1622524"/>
          </a:xfrm>
        </p:grpSpPr>
        <p:grpSp>
          <p:nvGrpSpPr>
            <p:cNvPr id="17" name="Group 16">
              <a:extLst>
                <a:ext uri="{FF2B5EF4-FFF2-40B4-BE49-F238E27FC236}">
                  <a16:creationId xmlns:a16="http://schemas.microsoft.com/office/drawing/2014/main" id="{34E2369F-B3F2-DB66-2E64-E5CE8A3244A2}"/>
                </a:ext>
              </a:extLst>
            </p:cNvPr>
            <p:cNvGrpSpPr/>
            <p:nvPr/>
          </p:nvGrpSpPr>
          <p:grpSpPr>
            <a:xfrm>
              <a:off x="1781257" y="2086078"/>
              <a:ext cx="1600208" cy="1043641"/>
              <a:chOff x="1781257" y="2086078"/>
              <a:chExt cx="1600208" cy="1043641"/>
            </a:xfrm>
          </p:grpSpPr>
          <p:cxnSp>
            <p:nvCxnSpPr>
              <p:cNvPr id="5" name="Straight Connector 4">
                <a:extLst>
                  <a:ext uri="{FF2B5EF4-FFF2-40B4-BE49-F238E27FC236}">
                    <a16:creationId xmlns:a16="http://schemas.microsoft.com/office/drawing/2014/main" id="{2D648E41-76D8-CF92-F222-6DBA79F8E1CB}"/>
                  </a:ext>
                </a:extLst>
              </p:cNvPr>
              <p:cNvCxnSpPr/>
              <p:nvPr/>
            </p:nvCxnSpPr>
            <p:spPr>
              <a:xfrm>
                <a:off x="2581361" y="2765577"/>
                <a:ext cx="0" cy="36414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A22037-8B16-EA14-3463-FED455903F83}"/>
                  </a:ext>
                </a:extLst>
              </p:cNvPr>
              <p:cNvSpPr txBox="1"/>
              <p:nvPr/>
            </p:nvSpPr>
            <p:spPr>
              <a:xfrm>
                <a:off x="1781257" y="2086078"/>
                <a:ext cx="1600208" cy="646331"/>
              </a:xfrm>
              <a:prstGeom prst="rect">
                <a:avLst/>
              </a:prstGeom>
              <a:noFill/>
            </p:spPr>
            <p:txBody>
              <a:bodyPr wrap="square" rtlCol="0">
                <a:spAutoFit/>
              </a:bodyPr>
              <a:lstStyle/>
              <a:p>
                <a:pPr algn="ctr"/>
                <a:r>
                  <a:rPr lang="en-CH" dirty="0"/>
                  <a:t>Attack contract </a:t>
                </a:r>
              </a:p>
              <a:p>
                <a:pPr algn="ctr"/>
                <a:r>
                  <a:rPr lang="en-CH" dirty="0"/>
                  <a:t>deployment</a:t>
                </a:r>
              </a:p>
            </p:txBody>
          </p:sp>
        </p:grpSp>
        <p:cxnSp>
          <p:nvCxnSpPr>
            <p:cNvPr id="12" name="Straight Arrow Connector 11">
              <a:extLst>
                <a:ext uri="{FF2B5EF4-FFF2-40B4-BE49-F238E27FC236}">
                  <a16:creationId xmlns:a16="http://schemas.microsoft.com/office/drawing/2014/main" id="{3BB1E5B5-EAE1-2269-574A-7ED6C3D62E26}"/>
                </a:ext>
              </a:extLst>
            </p:cNvPr>
            <p:cNvCxnSpPr/>
            <p:nvPr/>
          </p:nvCxnSpPr>
          <p:spPr>
            <a:xfrm>
              <a:off x="2659816" y="3339270"/>
              <a:ext cx="293616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96EFDC-4F52-A441-35AD-A6AC19F985FE}"/>
                </a:ext>
              </a:extLst>
            </p:cNvPr>
            <p:cNvSpPr txBox="1"/>
            <p:nvPr/>
          </p:nvSpPr>
          <p:spPr>
            <a:xfrm>
              <a:off x="3052639" y="3339270"/>
              <a:ext cx="2150516" cy="369332"/>
            </a:xfrm>
            <a:prstGeom prst="rect">
              <a:avLst/>
            </a:prstGeom>
            <a:noFill/>
          </p:spPr>
          <p:txBody>
            <a:bodyPr wrap="square" rtlCol="0">
              <a:spAutoFit/>
            </a:bodyPr>
            <a:lstStyle/>
            <a:p>
              <a:pPr algn="ctr"/>
              <a:r>
                <a:rPr lang="en-CH" dirty="0"/>
                <a:t>Attack not yet active</a:t>
              </a:r>
            </a:p>
          </p:txBody>
        </p:sp>
      </p:grpSp>
      <p:grpSp>
        <p:nvGrpSpPr>
          <p:cNvPr id="20" name="Group 19">
            <a:extLst>
              <a:ext uri="{FF2B5EF4-FFF2-40B4-BE49-F238E27FC236}">
                <a16:creationId xmlns:a16="http://schemas.microsoft.com/office/drawing/2014/main" id="{610204E1-BD0C-E7D0-3B5D-3E5B3BBB34BC}"/>
              </a:ext>
            </a:extLst>
          </p:cNvPr>
          <p:cNvGrpSpPr/>
          <p:nvPr/>
        </p:nvGrpSpPr>
        <p:grpSpPr>
          <a:xfrm>
            <a:off x="4943881" y="2085722"/>
            <a:ext cx="4641464" cy="1622880"/>
            <a:chOff x="5040985" y="2085722"/>
            <a:chExt cx="4641464" cy="1622880"/>
          </a:xfrm>
        </p:grpSpPr>
        <p:cxnSp>
          <p:nvCxnSpPr>
            <p:cNvPr id="6" name="Straight Connector 5">
              <a:extLst>
                <a:ext uri="{FF2B5EF4-FFF2-40B4-BE49-F238E27FC236}">
                  <a16:creationId xmlns:a16="http://schemas.microsoft.com/office/drawing/2014/main" id="{111FA433-12B7-C6A2-F4AA-E4C636DC0BC2}"/>
                </a:ext>
              </a:extLst>
            </p:cNvPr>
            <p:cNvCxnSpPr/>
            <p:nvPr/>
          </p:nvCxnSpPr>
          <p:spPr>
            <a:xfrm>
              <a:off x="5841089" y="2765577"/>
              <a:ext cx="0" cy="3641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04E91D-288F-27D8-ACDE-ADAD863410C5}"/>
                </a:ext>
              </a:extLst>
            </p:cNvPr>
            <p:cNvCxnSpPr/>
            <p:nvPr/>
          </p:nvCxnSpPr>
          <p:spPr>
            <a:xfrm>
              <a:off x="8882345" y="2765577"/>
              <a:ext cx="0" cy="36414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9CB150-D7C2-9B4D-EE79-EB23DDDF9307}"/>
                </a:ext>
              </a:extLst>
            </p:cNvPr>
            <p:cNvSpPr txBox="1"/>
            <p:nvPr/>
          </p:nvSpPr>
          <p:spPr>
            <a:xfrm>
              <a:off x="5040985" y="2085722"/>
              <a:ext cx="1600208" cy="646331"/>
            </a:xfrm>
            <a:prstGeom prst="rect">
              <a:avLst/>
            </a:prstGeom>
            <a:noFill/>
          </p:spPr>
          <p:txBody>
            <a:bodyPr wrap="square" rtlCol="0">
              <a:spAutoFit/>
            </a:bodyPr>
            <a:lstStyle/>
            <a:p>
              <a:pPr algn="ctr"/>
              <a:r>
                <a:rPr lang="en-CH" dirty="0"/>
                <a:t>First attack</a:t>
              </a:r>
            </a:p>
            <a:p>
              <a:pPr algn="ctr"/>
              <a:r>
                <a:rPr lang="en-CH" dirty="0"/>
                <a:t>transaction</a:t>
              </a:r>
            </a:p>
          </p:txBody>
        </p:sp>
        <p:sp>
          <p:nvSpPr>
            <p:cNvPr id="10" name="TextBox 9">
              <a:extLst>
                <a:ext uri="{FF2B5EF4-FFF2-40B4-BE49-F238E27FC236}">
                  <a16:creationId xmlns:a16="http://schemas.microsoft.com/office/drawing/2014/main" id="{CAD581DA-72CE-03A5-91BD-84D69E0212BA}"/>
                </a:ext>
              </a:extLst>
            </p:cNvPr>
            <p:cNvSpPr txBox="1"/>
            <p:nvPr/>
          </p:nvSpPr>
          <p:spPr>
            <a:xfrm>
              <a:off x="8082241" y="2085722"/>
              <a:ext cx="1600208" cy="646331"/>
            </a:xfrm>
            <a:prstGeom prst="rect">
              <a:avLst/>
            </a:prstGeom>
            <a:noFill/>
          </p:spPr>
          <p:txBody>
            <a:bodyPr wrap="square" rtlCol="0">
              <a:spAutoFit/>
            </a:bodyPr>
            <a:lstStyle/>
            <a:p>
              <a:pPr algn="ctr"/>
              <a:r>
                <a:rPr lang="en-CH" dirty="0"/>
                <a:t>Last attack</a:t>
              </a:r>
            </a:p>
            <a:p>
              <a:pPr algn="ctr"/>
              <a:r>
                <a:rPr lang="en-CH" dirty="0"/>
                <a:t>transaction</a:t>
              </a:r>
            </a:p>
          </p:txBody>
        </p:sp>
        <p:cxnSp>
          <p:nvCxnSpPr>
            <p:cNvPr id="13" name="Straight Arrow Connector 12">
              <a:extLst>
                <a:ext uri="{FF2B5EF4-FFF2-40B4-BE49-F238E27FC236}">
                  <a16:creationId xmlns:a16="http://schemas.microsoft.com/office/drawing/2014/main" id="{33EF96B8-F726-6E6E-677B-4F7BFA3F5D80}"/>
                </a:ext>
              </a:extLst>
            </p:cNvPr>
            <p:cNvCxnSpPr/>
            <p:nvPr/>
          </p:nvCxnSpPr>
          <p:spPr>
            <a:xfrm>
              <a:off x="5901792" y="3339270"/>
              <a:ext cx="293616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D1249E-5919-5DAF-6E15-97CA710F4E15}"/>
                </a:ext>
              </a:extLst>
            </p:cNvPr>
            <p:cNvSpPr txBox="1"/>
            <p:nvPr/>
          </p:nvSpPr>
          <p:spPr>
            <a:xfrm>
              <a:off x="6294615" y="3339270"/>
              <a:ext cx="2150516" cy="369332"/>
            </a:xfrm>
            <a:prstGeom prst="rect">
              <a:avLst/>
            </a:prstGeom>
            <a:noFill/>
          </p:spPr>
          <p:txBody>
            <a:bodyPr wrap="square" rtlCol="0">
              <a:spAutoFit/>
            </a:bodyPr>
            <a:lstStyle/>
            <a:p>
              <a:pPr algn="ctr"/>
              <a:r>
                <a:rPr lang="en-CH" dirty="0"/>
                <a:t>Attack ongoing</a:t>
              </a:r>
            </a:p>
          </p:txBody>
        </p:sp>
      </p:grpSp>
      <p:sp>
        <p:nvSpPr>
          <p:cNvPr id="16" name="Google Shape;691;p23">
            <a:extLst>
              <a:ext uri="{FF2B5EF4-FFF2-40B4-BE49-F238E27FC236}">
                <a16:creationId xmlns:a16="http://schemas.microsoft.com/office/drawing/2014/main" id="{6D93F127-8E2C-9F92-1039-262ECE329D5B}"/>
              </a:ext>
            </a:extLst>
          </p:cNvPr>
          <p:cNvSpPr txBox="1"/>
          <p:nvPr/>
        </p:nvSpPr>
        <p:spPr>
          <a:xfrm>
            <a:off x="3127836" y="4613048"/>
            <a:ext cx="5426506" cy="513951"/>
          </a:xfrm>
          <a:prstGeom prst="rect">
            <a:avLst/>
          </a:prstGeom>
          <a:noFill/>
          <a:ln>
            <a:noFill/>
          </a:ln>
        </p:spPr>
        <p:txBody>
          <a:bodyPr spcFirstLastPara="1" wrap="square" lIns="82283" tIns="41130" rIns="82283" bIns="41130" anchor="t" anchorCtr="0">
            <a:spAutoFit/>
          </a:bodyPr>
          <a:lstStyle/>
          <a:p>
            <a:pPr algn="ctr">
              <a:buClr>
                <a:srgbClr val="000000"/>
              </a:buClr>
              <a:buSzPts val="2200"/>
            </a:pPr>
            <a:r>
              <a:rPr lang="en-US" sz="1980" dirty="0">
                <a:solidFill>
                  <a:schemeClr val="dk1"/>
                </a:solidFill>
                <a:latin typeface="Calibri"/>
                <a:ea typeface="Calibri"/>
                <a:cs typeface="Calibri"/>
                <a:sym typeface="Calibri"/>
              </a:rPr>
              <a:t>103 (56%) attacks are not executed atomically </a:t>
            </a:r>
            <a:r>
              <a:rPr lang="en-US" sz="2800" dirty="0">
                <a:solidFill>
                  <a:srgbClr val="0432FF"/>
                </a:solidFill>
                <a:latin typeface="Calibri"/>
                <a:ea typeface="Calibri"/>
                <a:cs typeface="Calibri"/>
                <a:sym typeface="Calibri"/>
              </a:rPr>
              <a:t>🙊</a:t>
            </a:r>
            <a:endParaRPr sz="126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971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71CF176D-26F4-2D54-17D3-6D679524E924}"/>
              </a:ext>
            </a:extLst>
          </p:cNvPr>
          <p:cNvSpPr/>
          <p:nvPr/>
        </p:nvSpPr>
        <p:spPr>
          <a:xfrm>
            <a:off x="838200" y="2012956"/>
            <a:ext cx="4287366" cy="4228174"/>
          </a:xfrm>
          <a:prstGeom prst="ellipse">
            <a:avLst/>
          </a:prstGeom>
          <a:solidFill>
            <a:schemeClr val="bg1">
              <a:lumMod val="85000"/>
            </a:schemeClr>
          </a:solidFill>
          <a:ln>
            <a:noFill/>
            <a:prstDash val="solid"/>
            <a:extLst>
              <a:ext uri="{C807C97D-BFC1-408E-A445-0C87EB9F89A2}">
                <ask:lineSketchStyleProps xmlns:ask="http://schemas.microsoft.com/office/drawing/2018/sketchyshapes" sd="1219033472">
                  <a:custGeom>
                    <a:avLst/>
                    <a:gdLst>
                      <a:gd name="connsiteX0" fmla="*/ 0 w 3475864"/>
                      <a:gd name="connsiteY0" fmla="*/ 1678260 h 3356520"/>
                      <a:gd name="connsiteX1" fmla="*/ 1737932 w 3475864"/>
                      <a:gd name="connsiteY1" fmla="*/ 0 h 3356520"/>
                      <a:gd name="connsiteX2" fmla="*/ 3475864 w 3475864"/>
                      <a:gd name="connsiteY2" fmla="*/ 1678260 h 3356520"/>
                      <a:gd name="connsiteX3" fmla="*/ 1737932 w 3475864"/>
                      <a:gd name="connsiteY3" fmla="*/ 3356520 h 3356520"/>
                      <a:gd name="connsiteX4" fmla="*/ 0 w 3475864"/>
                      <a:gd name="connsiteY4" fmla="*/ 1678260 h 335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864" h="3356520" extrusionOk="0">
                        <a:moveTo>
                          <a:pt x="0" y="1678260"/>
                        </a:moveTo>
                        <a:cubicBezTo>
                          <a:pt x="-26759" y="734877"/>
                          <a:pt x="649736" y="48177"/>
                          <a:pt x="1737932" y="0"/>
                        </a:cubicBezTo>
                        <a:cubicBezTo>
                          <a:pt x="2775364" y="16336"/>
                          <a:pt x="3317870" y="756407"/>
                          <a:pt x="3475864" y="1678260"/>
                        </a:cubicBezTo>
                        <a:cubicBezTo>
                          <a:pt x="3431087" y="2648864"/>
                          <a:pt x="2681077" y="3448761"/>
                          <a:pt x="1737932" y="3356520"/>
                        </a:cubicBezTo>
                        <a:cubicBezTo>
                          <a:pt x="662276" y="3293150"/>
                          <a:pt x="77753" y="2642288"/>
                          <a:pt x="0" y="167826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8" name="Graphic 7">
            <a:extLst>
              <a:ext uri="{FF2B5EF4-FFF2-40B4-BE49-F238E27FC236}">
                <a16:creationId xmlns:a16="http://schemas.microsoft.com/office/drawing/2014/main" id="{0C218CF1-592B-B915-FF45-C8EA6D868A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0706" y="2738687"/>
            <a:ext cx="720000" cy="720000"/>
          </a:xfrm>
          <a:prstGeom prst="rect">
            <a:avLst/>
          </a:prstGeom>
        </p:spPr>
      </p:pic>
      <p:sp>
        <p:nvSpPr>
          <p:cNvPr id="9" name="TextBox 8">
            <a:extLst>
              <a:ext uri="{FF2B5EF4-FFF2-40B4-BE49-F238E27FC236}">
                <a16:creationId xmlns:a16="http://schemas.microsoft.com/office/drawing/2014/main" id="{1E83C2C8-398C-C68F-A6E1-0063D7FBC6BC}"/>
              </a:ext>
            </a:extLst>
          </p:cNvPr>
          <p:cNvSpPr txBox="1"/>
          <p:nvPr/>
        </p:nvSpPr>
        <p:spPr>
          <a:xfrm>
            <a:off x="1253202" y="3476456"/>
            <a:ext cx="1435008" cy="461665"/>
          </a:xfrm>
          <a:prstGeom prst="rect">
            <a:avLst/>
          </a:prstGeom>
          <a:noFill/>
        </p:spPr>
        <p:txBody>
          <a:bodyPr wrap="none" rtlCol="0">
            <a:spAutoFit/>
          </a:bodyPr>
          <a:lstStyle/>
          <a:p>
            <a:pPr algn="ctr"/>
            <a:r>
              <a:rPr lang="en-CN" sz="2400" dirty="0">
                <a:latin typeface="Helvetica" pitchFamily="2" charset="0"/>
              </a:rPr>
              <a:t>Arbitrage</a:t>
            </a:r>
          </a:p>
        </p:txBody>
      </p:sp>
      <p:sp>
        <p:nvSpPr>
          <p:cNvPr id="11" name="TextBox 10">
            <a:extLst>
              <a:ext uri="{FF2B5EF4-FFF2-40B4-BE49-F238E27FC236}">
                <a16:creationId xmlns:a16="http://schemas.microsoft.com/office/drawing/2014/main" id="{59E24764-4C8A-F162-DD15-3084863DD1D0}"/>
              </a:ext>
            </a:extLst>
          </p:cNvPr>
          <p:cNvSpPr txBox="1"/>
          <p:nvPr/>
        </p:nvSpPr>
        <p:spPr>
          <a:xfrm>
            <a:off x="3166741" y="3432197"/>
            <a:ext cx="1677062" cy="461665"/>
          </a:xfrm>
          <a:prstGeom prst="rect">
            <a:avLst/>
          </a:prstGeom>
          <a:noFill/>
        </p:spPr>
        <p:txBody>
          <a:bodyPr wrap="none" rtlCol="0">
            <a:spAutoFit/>
          </a:bodyPr>
          <a:lstStyle/>
          <a:p>
            <a:pPr algn="ctr"/>
            <a:r>
              <a:rPr lang="en-CN" sz="2400" dirty="0">
                <a:latin typeface="Helvetica" pitchFamily="2" charset="0"/>
              </a:rPr>
              <a:t>Liquidation</a:t>
            </a:r>
          </a:p>
        </p:txBody>
      </p:sp>
      <p:pic>
        <p:nvPicPr>
          <p:cNvPr id="15" name="Graphic 14">
            <a:extLst>
              <a:ext uri="{FF2B5EF4-FFF2-40B4-BE49-F238E27FC236}">
                <a16:creationId xmlns:a16="http://schemas.microsoft.com/office/drawing/2014/main" id="{AEF44996-9145-AF3C-9D1D-4DE08B1E52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45272" y="2709000"/>
            <a:ext cx="720000" cy="720000"/>
          </a:xfrm>
          <a:prstGeom prst="rect">
            <a:avLst/>
          </a:prstGeom>
        </p:spPr>
      </p:pic>
      <p:sp>
        <p:nvSpPr>
          <p:cNvPr id="16" name="TextBox 15">
            <a:extLst>
              <a:ext uri="{FF2B5EF4-FFF2-40B4-BE49-F238E27FC236}">
                <a16:creationId xmlns:a16="http://schemas.microsoft.com/office/drawing/2014/main" id="{4BC510CF-91E8-86F7-5736-C6F788534683}"/>
              </a:ext>
            </a:extLst>
          </p:cNvPr>
          <p:cNvSpPr txBox="1"/>
          <p:nvPr/>
        </p:nvSpPr>
        <p:spPr>
          <a:xfrm>
            <a:off x="3109227" y="4855433"/>
            <a:ext cx="1741182" cy="461665"/>
          </a:xfrm>
          <a:prstGeom prst="rect">
            <a:avLst/>
          </a:prstGeom>
          <a:noFill/>
        </p:spPr>
        <p:txBody>
          <a:bodyPr wrap="none" rtlCol="0">
            <a:spAutoFit/>
          </a:bodyPr>
          <a:lstStyle/>
          <a:p>
            <a:pPr algn="ctr"/>
            <a:r>
              <a:rPr lang="en-CN" sz="2400" dirty="0">
                <a:latin typeface="Helvetica" pitchFamily="2" charset="0"/>
              </a:rPr>
              <a:t>DeFi Attack</a:t>
            </a:r>
          </a:p>
        </p:txBody>
      </p:sp>
      <p:pic>
        <p:nvPicPr>
          <p:cNvPr id="19" name="Graphic 18">
            <a:extLst>
              <a:ext uri="{FF2B5EF4-FFF2-40B4-BE49-F238E27FC236}">
                <a16:creationId xmlns:a16="http://schemas.microsoft.com/office/drawing/2014/main" id="{E20BC1A0-3F88-C7E5-6335-3CB42F4AC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1883" y="1539689"/>
            <a:ext cx="1080000" cy="1080000"/>
          </a:xfrm>
          <a:prstGeom prst="rect">
            <a:avLst/>
          </a:prstGeom>
        </p:spPr>
      </p:pic>
      <p:pic>
        <p:nvPicPr>
          <p:cNvPr id="21" name="Graphic 20">
            <a:extLst>
              <a:ext uri="{FF2B5EF4-FFF2-40B4-BE49-F238E27FC236}">
                <a16:creationId xmlns:a16="http://schemas.microsoft.com/office/drawing/2014/main" id="{DAAC4FA2-CA14-353E-15F2-E20A381353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22857" y="1167084"/>
            <a:ext cx="720000" cy="720000"/>
          </a:xfrm>
          <a:prstGeom prst="rect">
            <a:avLst/>
          </a:prstGeom>
        </p:spPr>
      </p:pic>
      <p:sp>
        <p:nvSpPr>
          <p:cNvPr id="24" name="TextBox 23">
            <a:extLst>
              <a:ext uri="{FF2B5EF4-FFF2-40B4-BE49-F238E27FC236}">
                <a16:creationId xmlns:a16="http://schemas.microsoft.com/office/drawing/2014/main" id="{4E039C3D-ECA4-1986-1A82-A55ECFF3FD19}"/>
              </a:ext>
            </a:extLst>
          </p:cNvPr>
          <p:cNvSpPr txBox="1"/>
          <p:nvPr/>
        </p:nvSpPr>
        <p:spPr>
          <a:xfrm>
            <a:off x="5951840" y="1888829"/>
            <a:ext cx="1462034" cy="830997"/>
          </a:xfrm>
          <a:prstGeom prst="rect">
            <a:avLst/>
          </a:prstGeom>
          <a:noFill/>
        </p:spPr>
        <p:txBody>
          <a:bodyPr wrap="square" rtlCol="0">
            <a:spAutoFit/>
          </a:bodyPr>
          <a:lstStyle/>
          <a:p>
            <a:pPr algn="ctr"/>
            <a:r>
              <a:rPr lang="en-CN" sz="2400" dirty="0">
                <a:latin typeface="Helvetica" pitchFamily="2" charset="0"/>
              </a:rPr>
              <a:t>MEV Searcher</a:t>
            </a:r>
          </a:p>
        </p:txBody>
      </p:sp>
      <p:sp>
        <p:nvSpPr>
          <p:cNvPr id="25" name="Right Arrow 24">
            <a:extLst>
              <a:ext uri="{FF2B5EF4-FFF2-40B4-BE49-F238E27FC236}">
                <a16:creationId xmlns:a16="http://schemas.microsoft.com/office/drawing/2014/main" id="{7735F010-F2C1-B8F5-B4B3-1341F49C1D2A}"/>
              </a:ext>
            </a:extLst>
          </p:cNvPr>
          <p:cNvSpPr/>
          <p:nvPr/>
        </p:nvSpPr>
        <p:spPr>
          <a:xfrm>
            <a:off x="7394986" y="1540030"/>
            <a:ext cx="1205802" cy="334108"/>
          </a:xfrm>
          <a:custGeom>
            <a:avLst/>
            <a:gdLst>
              <a:gd name="connsiteX0" fmla="*/ 0 w 1205802"/>
              <a:gd name="connsiteY0" fmla="*/ 83527 h 334108"/>
              <a:gd name="connsiteX1" fmla="*/ 508987 w 1205802"/>
              <a:gd name="connsiteY1" fmla="*/ 83527 h 334108"/>
              <a:gd name="connsiteX2" fmla="*/ 1038748 w 1205802"/>
              <a:gd name="connsiteY2" fmla="*/ 83527 h 334108"/>
              <a:gd name="connsiteX3" fmla="*/ 1038748 w 1205802"/>
              <a:gd name="connsiteY3" fmla="*/ 0 h 334108"/>
              <a:gd name="connsiteX4" fmla="*/ 1205802 w 1205802"/>
              <a:gd name="connsiteY4" fmla="*/ 167054 h 334108"/>
              <a:gd name="connsiteX5" fmla="*/ 1038748 w 1205802"/>
              <a:gd name="connsiteY5" fmla="*/ 334108 h 334108"/>
              <a:gd name="connsiteX6" fmla="*/ 1038748 w 1205802"/>
              <a:gd name="connsiteY6" fmla="*/ 250581 h 334108"/>
              <a:gd name="connsiteX7" fmla="*/ 540149 w 1205802"/>
              <a:gd name="connsiteY7" fmla="*/ 250581 h 334108"/>
              <a:gd name="connsiteX8" fmla="*/ 0 w 1205802"/>
              <a:gd name="connsiteY8" fmla="*/ 250581 h 334108"/>
              <a:gd name="connsiteX9" fmla="*/ 0 w 1205802"/>
              <a:gd name="connsiteY9" fmla="*/ 83527 h 3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02" h="334108" extrusionOk="0">
                <a:moveTo>
                  <a:pt x="0" y="83527"/>
                </a:moveTo>
                <a:cubicBezTo>
                  <a:pt x="162438" y="65536"/>
                  <a:pt x="316640" y="94198"/>
                  <a:pt x="508987" y="83527"/>
                </a:cubicBezTo>
                <a:cubicBezTo>
                  <a:pt x="701334" y="72856"/>
                  <a:pt x="801309" y="65146"/>
                  <a:pt x="1038748" y="83527"/>
                </a:cubicBezTo>
                <a:cubicBezTo>
                  <a:pt x="1040078" y="61486"/>
                  <a:pt x="1038791" y="16913"/>
                  <a:pt x="1038748" y="0"/>
                </a:cubicBezTo>
                <a:cubicBezTo>
                  <a:pt x="1107273" y="82055"/>
                  <a:pt x="1132428" y="103408"/>
                  <a:pt x="1205802" y="167054"/>
                </a:cubicBezTo>
                <a:cubicBezTo>
                  <a:pt x="1155408" y="214041"/>
                  <a:pt x="1085101" y="298926"/>
                  <a:pt x="1038748" y="334108"/>
                </a:cubicBezTo>
                <a:cubicBezTo>
                  <a:pt x="1034703" y="301457"/>
                  <a:pt x="1038219" y="271185"/>
                  <a:pt x="1038748" y="250581"/>
                </a:cubicBezTo>
                <a:cubicBezTo>
                  <a:pt x="810510" y="263824"/>
                  <a:pt x="757159" y="251235"/>
                  <a:pt x="540149" y="250581"/>
                </a:cubicBezTo>
                <a:cubicBezTo>
                  <a:pt x="323139" y="249927"/>
                  <a:pt x="159208" y="258017"/>
                  <a:pt x="0" y="250581"/>
                </a:cubicBezTo>
                <a:cubicBezTo>
                  <a:pt x="7632" y="204365"/>
                  <a:pt x="4534" y="160805"/>
                  <a:pt x="0" y="83527"/>
                </a:cubicBezTo>
                <a:close/>
              </a:path>
            </a:pathLst>
          </a:custGeom>
          <a:noFill/>
          <a:ln cmpd="sng">
            <a:solidFill>
              <a:schemeClr val="tx1"/>
            </a:solidFill>
            <a:extLst>
              <a:ext uri="{C807C97D-BFC1-408E-A445-0C87EB9F89A2}">
                <ask:lineSketchStyleProps xmlns:ask="http://schemas.microsoft.com/office/drawing/2018/sketchyshapes" sd="1219033472">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27" name="Graphic 26">
            <a:extLst>
              <a:ext uri="{FF2B5EF4-FFF2-40B4-BE49-F238E27FC236}">
                <a16:creationId xmlns:a16="http://schemas.microsoft.com/office/drawing/2014/main" id="{D379809D-D693-C24B-336B-1B7A5F63FF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69026" y="1167084"/>
            <a:ext cx="720000" cy="720000"/>
          </a:xfrm>
          <a:prstGeom prst="rect">
            <a:avLst/>
          </a:prstGeom>
        </p:spPr>
      </p:pic>
      <p:sp>
        <p:nvSpPr>
          <p:cNvPr id="29" name="TextBox 28">
            <a:extLst>
              <a:ext uri="{FF2B5EF4-FFF2-40B4-BE49-F238E27FC236}">
                <a16:creationId xmlns:a16="http://schemas.microsoft.com/office/drawing/2014/main" id="{CC54C7A7-3DFE-CB9F-265E-3C3E3A0E023A}"/>
              </a:ext>
            </a:extLst>
          </p:cNvPr>
          <p:cNvSpPr txBox="1"/>
          <p:nvPr/>
        </p:nvSpPr>
        <p:spPr>
          <a:xfrm>
            <a:off x="8208891" y="1882367"/>
            <a:ext cx="1840270" cy="830997"/>
          </a:xfrm>
          <a:prstGeom prst="rect">
            <a:avLst/>
          </a:prstGeom>
          <a:noFill/>
        </p:spPr>
        <p:txBody>
          <a:bodyPr wrap="square" rtlCol="0">
            <a:spAutoFit/>
          </a:bodyPr>
          <a:lstStyle/>
          <a:p>
            <a:pPr algn="ctr"/>
            <a:r>
              <a:rPr lang="en-CN" sz="2400" dirty="0">
                <a:latin typeface="Helvetica" pitchFamily="2" charset="0"/>
              </a:rPr>
              <a:t>MEV Transaction</a:t>
            </a:r>
          </a:p>
        </p:txBody>
      </p:sp>
      <p:pic>
        <p:nvPicPr>
          <p:cNvPr id="31" name="Graphic 30">
            <a:extLst>
              <a:ext uri="{FF2B5EF4-FFF2-40B4-BE49-F238E27FC236}">
                <a16:creationId xmlns:a16="http://schemas.microsoft.com/office/drawing/2014/main" id="{BA398E9D-B53C-B062-4A40-50F08F0824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22913" y="1167084"/>
            <a:ext cx="360000" cy="360000"/>
          </a:xfrm>
          <a:prstGeom prst="rect">
            <a:avLst/>
          </a:prstGeom>
        </p:spPr>
      </p:pic>
      <p:sp>
        <p:nvSpPr>
          <p:cNvPr id="32" name="Title 31">
            <a:extLst>
              <a:ext uri="{FF2B5EF4-FFF2-40B4-BE49-F238E27FC236}">
                <a16:creationId xmlns:a16="http://schemas.microsoft.com/office/drawing/2014/main" id="{F8FD0818-A9BF-721D-D16B-EE8F4DEA8417}"/>
              </a:ext>
            </a:extLst>
          </p:cNvPr>
          <p:cNvSpPr>
            <a:spLocks noGrp="1"/>
          </p:cNvSpPr>
          <p:nvPr>
            <p:ph type="title"/>
          </p:nvPr>
        </p:nvSpPr>
        <p:spPr/>
        <p:txBody>
          <a:bodyPr/>
          <a:lstStyle/>
          <a:p>
            <a:r>
              <a:rPr lang="en-CN" dirty="0">
                <a:latin typeface="Helvetica" pitchFamily="2" charset="0"/>
              </a:rPr>
              <a:t>MEV Extraction</a:t>
            </a:r>
          </a:p>
        </p:txBody>
      </p:sp>
      <p:sp>
        <p:nvSpPr>
          <p:cNvPr id="35" name="Vertical Scroll 34">
            <a:extLst>
              <a:ext uri="{FF2B5EF4-FFF2-40B4-BE49-F238E27FC236}">
                <a16:creationId xmlns:a16="http://schemas.microsoft.com/office/drawing/2014/main" id="{C5F880CF-833C-7361-8754-D0841F5A099B}"/>
              </a:ext>
            </a:extLst>
          </p:cNvPr>
          <p:cNvSpPr/>
          <p:nvPr/>
        </p:nvSpPr>
        <p:spPr>
          <a:xfrm>
            <a:off x="6079358" y="3049043"/>
            <a:ext cx="4726174" cy="3192087"/>
          </a:xfrm>
          <a:custGeom>
            <a:avLst/>
            <a:gdLst>
              <a:gd name="connsiteX0" fmla="*/ 199505 w 4726174"/>
              <a:gd name="connsiteY0" fmla="*/ 3192087 h 3192087"/>
              <a:gd name="connsiteX1" fmla="*/ 399010 w 4726174"/>
              <a:gd name="connsiteY1" fmla="*/ 2992582 h 3192087"/>
              <a:gd name="connsiteX2" fmla="*/ 199505 w 4726174"/>
              <a:gd name="connsiteY2" fmla="*/ 2992582 h 3192087"/>
              <a:gd name="connsiteX3" fmla="*/ 299258 w 4726174"/>
              <a:gd name="connsiteY3" fmla="*/ 2892829 h 3192087"/>
              <a:gd name="connsiteX4" fmla="*/ 199505 w 4726174"/>
              <a:gd name="connsiteY4" fmla="*/ 2793076 h 3192087"/>
              <a:gd name="connsiteX5" fmla="*/ 399011 w 4726174"/>
              <a:gd name="connsiteY5" fmla="*/ 2793076 h 3192087"/>
              <a:gd name="connsiteX6" fmla="*/ 399011 w 4726174"/>
              <a:gd name="connsiteY6" fmla="*/ 2274362 h 3192087"/>
              <a:gd name="connsiteX7" fmla="*/ 399011 w 4726174"/>
              <a:gd name="connsiteY7" fmla="*/ 1703776 h 3192087"/>
              <a:gd name="connsiteX8" fmla="*/ 399011 w 4726174"/>
              <a:gd name="connsiteY8" fmla="*/ 1262869 h 3192087"/>
              <a:gd name="connsiteX9" fmla="*/ 399011 w 4726174"/>
              <a:gd name="connsiteY9" fmla="*/ 744155 h 3192087"/>
              <a:gd name="connsiteX10" fmla="*/ 399011 w 4726174"/>
              <a:gd name="connsiteY10" fmla="*/ 199505 h 3192087"/>
              <a:gd name="connsiteX11" fmla="*/ 598516 w 4726174"/>
              <a:gd name="connsiteY11" fmla="*/ 0 h 3192087"/>
              <a:gd name="connsiteX12" fmla="*/ 1159681 w 4726174"/>
              <a:gd name="connsiteY12" fmla="*/ 0 h 3192087"/>
              <a:gd name="connsiteX13" fmla="*/ 1642282 w 4726174"/>
              <a:gd name="connsiteY13" fmla="*/ 0 h 3192087"/>
              <a:gd name="connsiteX14" fmla="*/ 2203447 w 4726174"/>
              <a:gd name="connsiteY14" fmla="*/ 0 h 3192087"/>
              <a:gd name="connsiteX15" fmla="*/ 2843175 w 4726174"/>
              <a:gd name="connsiteY15" fmla="*/ 0 h 3192087"/>
              <a:gd name="connsiteX16" fmla="*/ 3404340 w 4726174"/>
              <a:gd name="connsiteY16" fmla="*/ 0 h 3192087"/>
              <a:gd name="connsiteX17" fmla="*/ 3847660 w 4726174"/>
              <a:gd name="connsiteY17" fmla="*/ 0 h 3192087"/>
              <a:gd name="connsiteX18" fmla="*/ 4526669 w 4726174"/>
              <a:gd name="connsiteY18" fmla="*/ 0 h 3192087"/>
              <a:gd name="connsiteX19" fmla="*/ 4726174 w 4726174"/>
              <a:gd name="connsiteY19" fmla="*/ 199505 h 3192087"/>
              <a:gd name="connsiteX20" fmla="*/ 4526669 w 4726174"/>
              <a:gd name="connsiteY20" fmla="*/ 399010 h 3192087"/>
              <a:gd name="connsiteX21" fmla="*/ 4327163 w 4726174"/>
              <a:gd name="connsiteY21" fmla="*/ 399011 h 3192087"/>
              <a:gd name="connsiteX22" fmla="*/ 4327163 w 4726174"/>
              <a:gd name="connsiteY22" fmla="*/ 917725 h 3192087"/>
              <a:gd name="connsiteX23" fmla="*/ 4327163 w 4726174"/>
              <a:gd name="connsiteY23" fmla="*/ 1436439 h 3192087"/>
              <a:gd name="connsiteX24" fmla="*/ 4327163 w 4726174"/>
              <a:gd name="connsiteY24" fmla="*/ 1903282 h 3192087"/>
              <a:gd name="connsiteX25" fmla="*/ 4327163 w 4726174"/>
              <a:gd name="connsiteY25" fmla="*/ 2447932 h 3192087"/>
              <a:gd name="connsiteX26" fmla="*/ 4327163 w 4726174"/>
              <a:gd name="connsiteY26" fmla="*/ 2992582 h 3192087"/>
              <a:gd name="connsiteX27" fmla="*/ 4127658 w 4726174"/>
              <a:gd name="connsiteY27" fmla="*/ 3192087 h 3192087"/>
              <a:gd name="connsiteX28" fmla="*/ 3566493 w 4726174"/>
              <a:gd name="connsiteY28" fmla="*/ 3192087 h 3192087"/>
              <a:gd name="connsiteX29" fmla="*/ 3083892 w 4726174"/>
              <a:gd name="connsiteY29" fmla="*/ 3192087 h 3192087"/>
              <a:gd name="connsiteX30" fmla="*/ 2640572 w 4726174"/>
              <a:gd name="connsiteY30" fmla="*/ 3192087 h 3192087"/>
              <a:gd name="connsiteX31" fmla="*/ 2157970 w 4726174"/>
              <a:gd name="connsiteY31" fmla="*/ 3192087 h 3192087"/>
              <a:gd name="connsiteX32" fmla="*/ 1557524 w 4726174"/>
              <a:gd name="connsiteY32" fmla="*/ 3192087 h 3192087"/>
              <a:gd name="connsiteX33" fmla="*/ 1074922 w 4726174"/>
              <a:gd name="connsiteY33" fmla="*/ 3192087 h 3192087"/>
              <a:gd name="connsiteX34" fmla="*/ 199505 w 4726174"/>
              <a:gd name="connsiteY34" fmla="*/ 3192087 h 3192087"/>
              <a:gd name="connsiteX35" fmla="*/ 798022 w 4726174"/>
              <a:gd name="connsiteY35" fmla="*/ 199505 h 3192087"/>
              <a:gd name="connsiteX36" fmla="*/ 598517 w 4726174"/>
              <a:gd name="connsiteY36" fmla="*/ 399010 h 3192087"/>
              <a:gd name="connsiteX37" fmla="*/ 498764 w 4726174"/>
              <a:gd name="connsiteY37" fmla="*/ 299257 h 3192087"/>
              <a:gd name="connsiteX38" fmla="*/ 598517 w 4726174"/>
              <a:gd name="connsiteY38" fmla="*/ 199504 h 3192087"/>
              <a:gd name="connsiteX39" fmla="*/ 798022 w 4726174"/>
              <a:gd name="connsiteY39" fmla="*/ 199505 h 3192087"/>
              <a:gd name="connsiteX0" fmla="*/ 798022 w 4726174"/>
              <a:gd name="connsiteY0" fmla="*/ 199505 h 3192087"/>
              <a:gd name="connsiteX1" fmla="*/ 598517 w 4726174"/>
              <a:gd name="connsiteY1" fmla="*/ 399010 h 3192087"/>
              <a:gd name="connsiteX2" fmla="*/ 498764 w 4726174"/>
              <a:gd name="connsiteY2" fmla="*/ 299257 h 3192087"/>
              <a:gd name="connsiteX3" fmla="*/ 598517 w 4726174"/>
              <a:gd name="connsiteY3" fmla="*/ 199504 h 3192087"/>
              <a:gd name="connsiteX4" fmla="*/ 798022 w 4726174"/>
              <a:gd name="connsiteY4" fmla="*/ 199505 h 3192087"/>
              <a:gd name="connsiteX5" fmla="*/ 399011 w 4726174"/>
              <a:gd name="connsiteY5" fmla="*/ 2992582 h 3192087"/>
              <a:gd name="connsiteX6" fmla="*/ 199506 w 4726174"/>
              <a:gd name="connsiteY6" fmla="*/ 3192087 h 3192087"/>
              <a:gd name="connsiteX7" fmla="*/ 1 w 4726174"/>
              <a:gd name="connsiteY7" fmla="*/ 2992582 h 3192087"/>
              <a:gd name="connsiteX8" fmla="*/ 199506 w 4726174"/>
              <a:gd name="connsiteY8" fmla="*/ 2793077 h 3192087"/>
              <a:gd name="connsiteX9" fmla="*/ 299259 w 4726174"/>
              <a:gd name="connsiteY9" fmla="*/ 2892830 h 3192087"/>
              <a:gd name="connsiteX10" fmla="*/ 199506 w 4726174"/>
              <a:gd name="connsiteY10" fmla="*/ 2992583 h 3192087"/>
              <a:gd name="connsiteX11" fmla="*/ 399011 w 4726174"/>
              <a:gd name="connsiteY11" fmla="*/ 2992582 h 3192087"/>
              <a:gd name="connsiteX0" fmla="*/ 399011 w 4726174"/>
              <a:gd name="connsiteY0" fmla="*/ 2793076 h 3192087"/>
              <a:gd name="connsiteX1" fmla="*/ 399011 w 4726174"/>
              <a:gd name="connsiteY1" fmla="*/ 2274362 h 3192087"/>
              <a:gd name="connsiteX2" fmla="*/ 399011 w 4726174"/>
              <a:gd name="connsiteY2" fmla="*/ 1833455 h 3192087"/>
              <a:gd name="connsiteX3" fmla="*/ 399011 w 4726174"/>
              <a:gd name="connsiteY3" fmla="*/ 1288805 h 3192087"/>
              <a:gd name="connsiteX4" fmla="*/ 399011 w 4726174"/>
              <a:gd name="connsiteY4" fmla="*/ 847898 h 3192087"/>
              <a:gd name="connsiteX5" fmla="*/ 399011 w 4726174"/>
              <a:gd name="connsiteY5" fmla="*/ 199505 h 3192087"/>
              <a:gd name="connsiteX6" fmla="*/ 598516 w 4726174"/>
              <a:gd name="connsiteY6" fmla="*/ 0 h 3192087"/>
              <a:gd name="connsiteX7" fmla="*/ 1198962 w 4726174"/>
              <a:gd name="connsiteY7" fmla="*/ 0 h 3192087"/>
              <a:gd name="connsiteX8" fmla="*/ 1720845 w 4726174"/>
              <a:gd name="connsiteY8" fmla="*/ 0 h 3192087"/>
              <a:gd name="connsiteX9" fmla="*/ 2164166 w 4726174"/>
              <a:gd name="connsiteY9" fmla="*/ 0 h 3192087"/>
              <a:gd name="connsiteX10" fmla="*/ 2686049 w 4726174"/>
              <a:gd name="connsiteY10" fmla="*/ 0 h 3192087"/>
              <a:gd name="connsiteX11" fmla="*/ 3286495 w 4726174"/>
              <a:gd name="connsiteY11" fmla="*/ 0 h 3192087"/>
              <a:gd name="connsiteX12" fmla="*/ 3926223 w 4726174"/>
              <a:gd name="connsiteY12" fmla="*/ 0 h 3192087"/>
              <a:gd name="connsiteX13" fmla="*/ 4526669 w 4726174"/>
              <a:gd name="connsiteY13" fmla="*/ 0 h 3192087"/>
              <a:gd name="connsiteX14" fmla="*/ 4726174 w 4726174"/>
              <a:gd name="connsiteY14" fmla="*/ 199505 h 3192087"/>
              <a:gd name="connsiteX15" fmla="*/ 4526669 w 4726174"/>
              <a:gd name="connsiteY15" fmla="*/ 399010 h 3192087"/>
              <a:gd name="connsiteX16" fmla="*/ 4327163 w 4726174"/>
              <a:gd name="connsiteY16" fmla="*/ 399011 h 3192087"/>
              <a:gd name="connsiteX17" fmla="*/ 4327163 w 4726174"/>
              <a:gd name="connsiteY17" fmla="*/ 839918 h 3192087"/>
              <a:gd name="connsiteX18" fmla="*/ 4327163 w 4726174"/>
              <a:gd name="connsiteY18" fmla="*/ 1306761 h 3192087"/>
              <a:gd name="connsiteX19" fmla="*/ 4327163 w 4726174"/>
              <a:gd name="connsiteY19" fmla="*/ 1773604 h 3192087"/>
              <a:gd name="connsiteX20" fmla="*/ 4327163 w 4726174"/>
              <a:gd name="connsiteY20" fmla="*/ 2266382 h 3192087"/>
              <a:gd name="connsiteX21" fmla="*/ 4327163 w 4726174"/>
              <a:gd name="connsiteY21" fmla="*/ 2992582 h 3192087"/>
              <a:gd name="connsiteX22" fmla="*/ 4127658 w 4726174"/>
              <a:gd name="connsiteY22" fmla="*/ 3192087 h 3192087"/>
              <a:gd name="connsiteX23" fmla="*/ 3566493 w 4726174"/>
              <a:gd name="connsiteY23" fmla="*/ 3192087 h 3192087"/>
              <a:gd name="connsiteX24" fmla="*/ 3123173 w 4726174"/>
              <a:gd name="connsiteY24" fmla="*/ 3192087 h 3192087"/>
              <a:gd name="connsiteX25" fmla="*/ 2483445 w 4726174"/>
              <a:gd name="connsiteY25" fmla="*/ 3192087 h 3192087"/>
              <a:gd name="connsiteX26" fmla="*/ 2040125 w 4726174"/>
              <a:gd name="connsiteY26" fmla="*/ 3192087 h 3192087"/>
              <a:gd name="connsiteX27" fmla="*/ 1478961 w 4726174"/>
              <a:gd name="connsiteY27" fmla="*/ 3192087 h 3192087"/>
              <a:gd name="connsiteX28" fmla="*/ 1035640 w 4726174"/>
              <a:gd name="connsiteY28" fmla="*/ 3192087 h 3192087"/>
              <a:gd name="connsiteX29" fmla="*/ 199505 w 4726174"/>
              <a:gd name="connsiteY29" fmla="*/ 3192087 h 3192087"/>
              <a:gd name="connsiteX30" fmla="*/ 0 w 4726174"/>
              <a:gd name="connsiteY30" fmla="*/ 2992582 h 3192087"/>
              <a:gd name="connsiteX31" fmla="*/ 199505 w 4726174"/>
              <a:gd name="connsiteY31" fmla="*/ 2793077 h 3192087"/>
              <a:gd name="connsiteX32" fmla="*/ 399011 w 4726174"/>
              <a:gd name="connsiteY32" fmla="*/ 2793076 h 3192087"/>
              <a:gd name="connsiteX33" fmla="*/ 598516 w 4726174"/>
              <a:gd name="connsiteY33" fmla="*/ 0 h 3192087"/>
              <a:gd name="connsiteX34" fmla="*/ 798021 w 4726174"/>
              <a:gd name="connsiteY34" fmla="*/ 199505 h 3192087"/>
              <a:gd name="connsiteX35" fmla="*/ 598516 w 4726174"/>
              <a:gd name="connsiteY35" fmla="*/ 399010 h 3192087"/>
              <a:gd name="connsiteX36" fmla="*/ 498763 w 4726174"/>
              <a:gd name="connsiteY36" fmla="*/ 299257 h 3192087"/>
              <a:gd name="connsiteX37" fmla="*/ 598516 w 4726174"/>
              <a:gd name="connsiteY37" fmla="*/ 199504 h 3192087"/>
              <a:gd name="connsiteX38" fmla="*/ 798022 w 4726174"/>
              <a:gd name="connsiteY38" fmla="*/ 199505 h 3192087"/>
              <a:gd name="connsiteX39" fmla="*/ 4327163 w 4726174"/>
              <a:gd name="connsiteY39" fmla="*/ 399011 h 3192087"/>
              <a:gd name="connsiteX40" fmla="*/ 3906359 w 4726174"/>
              <a:gd name="connsiteY40" fmla="*/ 399011 h 3192087"/>
              <a:gd name="connsiteX41" fmla="*/ 3448268 w 4726174"/>
              <a:gd name="connsiteY41" fmla="*/ 399011 h 3192087"/>
              <a:gd name="connsiteX42" fmla="*/ 2915604 w 4726174"/>
              <a:gd name="connsiteY42" fmla="*/ 399011 h 3192087"/>
              <a:gd name="connsiteX43" fmla="*/ 2382940 w 4726174"/>
              <a:gd name="connsiteY43" fmla="*/ 399011 h 3192087"/>
              <a:gd name="connsiteX44" fmla="*/ 1887563 w 4726174"/>
              <a:gd name="connsiteY44" fmla="*/ 399011 h 3192087"/>
              <a:gd name="connsiteX45" fmla="*/ 1392185 w 4726174"/>
              <a:gd name="connsiteY45" fmla="*/ 399011 h 3192087"/>
              <a:gd name="connsiteX46" fmla="*/ 598516 w 4726174"/>
              <a:gd name="connsiteY46" fmla="*/ 399011 h 3192087"/>
              <a:gd name="connsiteX47" fmla="*/ 199505 w 4726174"/>
              <a:gd name="connsiteY47" fmla="*/ 2793076 h 3192087"/>
              <a:gd name="connsiteX48" fmla="*/ 299258 w 4726174"/>
              <a:gd name="connsiteY48" fmla="*/ 2892829 h 3192087"/>
              <a:gd name="connsiteX49" fmla="*/ 199505 w 4726174"/>
              <a:gd name="connsiteY49" fmla="*/ 2992582 h 3192087"/>
              <a:gd name="connsiteX50" fmla="*/ 399011 w 4726174"/>
              <a:gd name="connsiteY50" fmla="*/ 2992582 h 3192087"/>
              <a:gd name="connsiteX51" fmla="*/ 199505 w 4726174"/>
              <a:gd name="connsiteY51" fmla="*/ 3192087 h 3192087"/>
              <a:gd name="connsiteX52" fmla="*/ 399010 w 4726174"/>
              <a:gd name="connsiteY52" fmla="*/ 2992582 h 3192087"/>
              <a:gd name="connsiteX53" fmla="*/ 399011 w 4726174"/>
              <a:gd name="connsiteY53" fmla="*/ 2793076 h 31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26174" h="3192087" stroke="0" extrusionOk="0">
                <a:moveTo>
                  <a:pt x="199505" y="3192087"/>
                </a:moveTo>
                <a:cubicBezTo>
                  <a:pt x="303289" y="3188139"/>
                  <a:pt x="385158" y="3107965"/>
                  <a:pt x="399010" y="2992582"/>
                </a:cubicBezTo>
                <a:cubicBezTo>
                  <a:pt x="312635" y="3011200"/>
                  <a:pt x="252641" y="2972220"/>
                  <a:pt x="199505" y="2992582"/>
                </a:cubicBezTo>
                <a:cubicBezTo>
                  <a:pt x="244387" y="2984816"/>
                  <a:pt x="297255" y="2952031"/>
                  <a:pt x="299258" y="2892829"/>
                </a:cubicBezTo>
                <a:cubicBezTo>
                  <a:pt x="299357" y="2845446"/>
                  <a:pt x="250788" y="2780806"/>
                  <a:pt x="199505" y="2793076"/>
                </a:cubicBezTo>
                <a:cubicBezTo>
                  <a:pt x="262009" y="2781263"/>
                  <a:pt x="316903" y="2802562"/>
                  <a:pt x="399011" y="2793076"/>
                </a:cubicBezTo>
                <a:cubicBezTo>
                  <a:pt x="355296" y="2598765"/>
                  <a:pt x="400452" y="2447521"/>
                  <a:pt x="399011" y="2274362"/>
                </a:cubicBezTo>
                <a:cubicBezTo>
                  <a:pt x="397570" y="2101203"/>
                  <a:pt x="403826" y="1860087"/>
                  <a:pt x="399011" y="1703776"/>
                </a:cubicBezTo>
                <a:cubicBezTo>
                  <a:pt x="394196" y="1547465"/>
                  <a:pt x="441192" y="1385005"/>
                  <a:pt x="399011" y="1262869"/>
                </a:cubicBezTo>
                <a:cubicBezTo>
                  <a:pt x="356830" y="1140733"/>
                  <a:pt x="419467" y="955015"/>
                  <a:pt x="399011" y="744155"/>
                </a:cubicBezTo>
                <a:cubicBezTo>
                  <a:pt x="378555" y="533295"/>
                  <a:pt x="418861" y="343680"/>
                  <a:pt x="399011" y="199505"/>
                </a:cubicBezTo>
                <a:cubicBezTo>
                  <a:pt x="406724" y="81699"/>
                  <a:pt x="508024" y="-12697"/>
                  <a:pt x="598516" y="0"/>
                </a:cubicBezTo>
                <a:cubicBezTo>
                  <a:pt x="805945" y="-23307"/>
                  <a:pt x="943195" y="55783"/>
                  <a:pt x="1159681" y="0"/>
                </a:cubicBezTo>
                <a:cubicBezTo>
                  <a:pt x="1376168" y="-55783"/>
                  <a:pt x="1543666" y="56207"/>
                  <a:pt x="1642282" y="0"/>
                </a:cubicBezTo>
                <a:cubicBezTo>
                  <a:pt x="1740898" y="-56207"/>
                  <a:pt x="2033571" y="53431"/>
                  <a:pt x="2203447" y="0"/>
                </a:cubicBezTo>
                <a:cubicBezTo>
                  <a:pt x="2373323" y="-53431"/>
                  <a:pt x="2672853" y="39002"/>
                  <a:pt x="2843175" y="0"/>
                </a:cubicBezTo>
                <a:cubicBezTo>
                  <a:pt x="3013497" y="-39002"/>
                  <a:pt x="3205221" y="2732"/>
                  <a:pt x="3404340" y="0"/>
                </a:cubicBezTo>
                <a:cubicBezTo>
                  <a:pt x="3603459" y="-2732"/>
                  <a:pt x="3757435" y="43358"/>
                  <a:pt x="3847660" y="0"/>
                </a:cubicBezTo>
                <a:cubicBezTo>
                  <a:pt x="3937885" y="-43358"/>
                  <a:pt x="4338165" y="63401"/>
                  <a:pt x="4526669" y="0"/>
                </a:cubicBezTo>
                <a:cubicBezTo>
                  <a:pt x="4651920" y="-8937"/>
                  <a:pt x="4724703" y="91657"/>
                  <a:pt x="4726174" y="199505"/>
                </a:cubicBezTo>
                <a:cubicBezTo>
                  <a:pt x="4722977" y="309859"/>
                  <a:pt x="4647594" y="420278"/>
                  <a:pt x="4526669" y="399010"/>
                </a:cubicBezTo>
                <a:cubicBezTo>
                  <a:pt x="4440276" y="415034"/>
                  <a:pt x="4425328" y="394542"/>
                  <a:pt x="4327163" y="399011"/>
                </a:cubicBezTo>
                <a:cubicBezTo>
                  <a:pt x="4387291" y="546775"/>
                  <a:pt x="4290496" y="796605"/>
                  <a:pt x="4327163" y="917725"/>
                </a:cubicBezTo>
                <a:cubicBezTo>
                  <a:pt x="4363830" y="1038845"/>
                  <a:pt x="4274355" y="1255982"/>
                  <a:pt x="4327163" y="1436439"/>
                </a:cubicBezTo>
                <a:cubicBezTo>
                  <a:pt x="4379971" y="1616896"/>
                  <a:pt x="4281709" y="1688516"/>
                  <a:pt x="4327163" y="1903282"/>
                </a:cubicBezTo>
                <a:cubicBezTo>
                  <a:pt x="4372617" y="2118048"/>
                  <a:pt x="4285122" y="2300943"/>
                  <a:pt x="4327163" y="2447932"/>
                </a:cubicBezTo>
                <a:cubicBezTo>
                  <a:pt x="4369204" y="2594921"/>
                  <a:pt x="4265793" y="2744651"/>
                  <a:pt x="4327163" y="2992582"/>
                </a:cubicBezTo>
                <a:cubicBezTo>
                  <a:pt x="4322908" y="3116033"/>
                  <a:pt x="4231920" y="3173437"/>
                  <a:pt x="4127658" y="3192087"/>
                </a:cubicBezTo>
                <a:cubicBezTo>
                  <a:pt x="3975688" y="3207312"/>
                  <a:pt x="3748517" y="3156616"/>
                  <a:pt x="3566493" y="3192087"/>
                </a:cubicBezTo>
                <a:cubicBezTo>
                  <a:pt x="3384469" y="3227558"/>
                  <a:pt x="3255987" y="3161979"/>
                  <a:pt x="3083892" y="3192087"/>
                </a:cubicBezTo>
                <a:cubicBezTo>
                  <a:pt x="2911797" y="3222195"/>
                  <a:pt x="2775848" y="3151212"/>
                  <a:pt x="2640572" y="3192087"/>
                </a:cubicBezTo>
                <a:cubicBezTo>
                  <a:pt x="2505296" y="3232962"/>
                  <a:pt x="2281330" y="3175453"/>
                  <a:pt x="2157970" y="3192087"/>
                </a:cubicBezTo>
                <a:cubicBezTo>
                  <a:pt x="2034610" y="3208721"/>
                  <a:pt x="1703568" y="3189802"/>
                  <a:pt x="1557524" y="3192087"/>
                </a:cubicBezTo>
                <a:cubicBezTo>
                  <a:pt x="1411480" y="3194372"/>
                  <a:pt x="1294265" y="3140527"/>
                  <a:pt x="1074922" y="3192087"/>
                </a:cubicBezTo>
                <a:cubicBezTo>
                  <a:pt x="855579" y="3243647"/>
                  <a:pt x="598003" y="3096691"/>
                  <a:pt x="199505" y="3192087"/>
                </a:cubicBezTo>
                <a:close/>
                <a:moveTo>
                  <a:pt x="798022" y="199505"/>
                </a:moveTo>
                <a:cubicBezTo>
                  <a:pt x="804935" y="311060"/>
                  <a:pt x="700277" y="404449"/>
                  <a:pt x="598517" y="399010"/>
                </a:cubicBezTo>
                <a:cubicBezTo>
                  <a:pt x="540882" y="395204"/>
                  <a:pt x="496272" y="354648"/>
                  <a:pt x="498764" y="299257"/>
                </a:cubicBezTo>
                <a:cubicBezTo>
                  <a:pt x="499902" y="245360"/>
                  <a:pt x="543054" y="201511"/>
                  <a:pt x="598517" y="199504"/>
                </a:cubicBezTo>
                <a:cubicBezTo>
                  <a:pt x="693412" y="178159"/>
                  <a:pt x="709771" y="212525"/>
                  <a:pt x="798022" y="199505"/>
                </a:cubicBezTo>
                <a:close/>
              </a:path>
              <a:path w="4726174" h="3192087" fill="darkenLess" stroke="0" extrusionOk="0">
                <a:moveTo>
                  <a:pt x="798022" y="199505"/>
                </a:moveTo>
                <a:cubicBezTo>
                  <a:pt x="793240" y="311911"/>
                  <a:pt x="709602" y="412516"/>
                  <a:pt x="598517" y="399010"/>
                </a:cubicBezTo>
                <a:cubicBezTo>
                  <a:pt x="540637" y="395820"/>
                  <a:pt x="501848" y="351012"/>
                  <a:pt x="498764" y="299257"/>
                </a:cubicBezTo>
                <a:cubicBezTo>
                  <a:pt x="507135" y="254457"/>
                  <a:pt x="555368" y="201551"/>
                  <a:pt x="598517" y="199504"/>
                </a:cubicBezTo>
                <a:cubicBezTo>
                  <a:pt x="690749" y="198306"/>
                  <a:pt x="734854" y="213717"/>
                  <a:pt x="798022" y="199505"/>
                </a:cubicBezTo>
                <a:close/>
                <a:moveTo>
                  <a:pt x="399011" y="2992582"/>
                </a:moveTo>
                <a:cubicBezTo>
                  <a:pt x="398210" y="3105268"/>
                  <a:pt x="313145" y="3193272"/>
                  <a:pt x="199506" y="3192087"/>
                </a:cubicBezTo>
                <a:cubicBezTo>
                  <a:pt x="74772" y="3163213"/>
                  <a:pt x="9447" y="3100967"/>
                  <a:pt x="1" y="2992582"/>
                </a:cubicBezTo>
                <a:cubicBezTo>
                  <a:pt x="6074" y="2861067"/>
                  <a:pt x="82318" y="2780628"/>
                  <a:pt x="199506" y="2793077"/>
                </a:cubicBezTo>
                <a:cubicBezTo>
                  <a:pt x="256400" y="2777072"/>
                  <a:pt x="301124" y="2841718"/>
                  <a:pt x="299259" y="2892830"/>
                </a:cubicBezTo>
                <a:cubicBezTo>
                  <a:pt x="296965" y="2957302"/>
                  <a:pt x="241473" y="2996035"/>
                  <a:pt x="199506" y="2992583"/>
                </a:cubicBezTo>
                <a:cubicBezTo>
                  <a:pt x="256341" y="2992399"/>
                  <a:pt x="314363" y="3009993"/>
                  <a:pt x="399011" y="2992582"/>
                </a:cubicBezTo>
                <a:close/>
              </a:path>
              <a:path w="4726174" h="3192087" fill="none" extrusionOk="0">
                <a:moveTo>
                  <a:pt x="399011" y="2793076"/>
                </a:moveTo>
                <a:cubicBezTo>
                  <a:pt x="377258" y="2541779"/>
                  <a:pt x="437558" y="2455512"/>
                  <a:pt x="399011" y="2274362"/>
                </a:cubicBezTo>
                <a:cubicBezTo>
                  <a:pt x="360464" y="2093212"/>
                  <a:pt x="433383" y="1938164"/>
                  <a:pt x="399011" y="1833455"/>
                </a:cubicBezTo>
                <a:cubicBezTo>
                  <a:pt x="364639" y="1728746"/>
                  <a:pt x="401079" y="1443354"/>
                  <a:pt x="399011" y="1288805"/>
                </a:cubicBezTo>
                <a:cubicBezTo>
                  <a:pt x="396943" y="1134256"/>
                  <a:pt x="401902" y="961793"/>
                  <a:pt x="399011" y="847898"/>
                </a:cubicBezTo>
                <a:cubicBezTo>
                  <a:pt x="396120" y="734003"/>
                  <a:pt x="441137" y="405603"/>
                  <a:pt x="399011" y="199505"/>
                </a:cubicBezTo>
                <a:cubicBezTo>
                  <a:pt x="425631" y="70438"/>
                  <a:pt x="496835" y="1310"/>
                  <a:pt x="598516" y="0"/>
                </a:cubicBezTo>
                <a:cubicBezTo>
                  <a:pt x="746215" y="-3245"/>
                  <a:pt x="975716" y="66230"/>
                  <a:pt x="1198962" y="0"/>
                </a:cubicBezTo>
                <a:cubicBezTo>
                  <a:pt x="1422208" y="-66230"/>
                  <a:pt x="1466463" y="4108"/>
                  <a:pt x="1720845" y="0"/>
                </a:cubicBezTo>
                <a:cubicBezTo>
                  <a:pt x="1975227" y="-4108"/>
                  <a:pt x="2032921" y="52839"/>
                  <a:pt x="2164166" y="0"/>
                </a:cubicBezTo>
                <a:cubicBezTo>
                  <a:pt x="2295411" y="-52839"/>
                  <a:pt x="2434993" y="16278"/>
                  <a:pt x="2686049" y="0"/>
                </a:cubicBezTo>
                <a:cubicBezTo>
                  <a:pt x="2937105" y="-16278"/>
                  <a:pt x="3138807" y="47806"/>
                  <a:pt x="3286495" y="0"/>
                </a:cubicBezTo>
                <a:cubicBezTo>
                  <a:pt x="3434183" y="-47806"/>
                  <a:pt x="3626244" y="29075"/>
                  <a:pt x="3926223" y="0"/>
                </a:cubicBezTo>
                <a:cubicBezTo>
                  <a:pt x="4226202" y="-29075"/>
                  <a:pt x="4253259" y="69575"/>
                  <a:pt x="4526669" y="0"/>
                </a:cubicBezTo>
                <a:cubicBezTo>
                  <a:pt x="4635705" y="-14226"/>
                  <a:pt x="4710229" y="91072"/>
                  <a:pt x="4726174" y="199505"/>
                </a:cubicBezTo>
                <a:cubicBezTo>
                  <a:pt x="4746524" y="334489"/>
                  <a:pt x="4629040" y="418046"/>
                  <a:pt x="4526669" y="399010"/>
                </a:cubicBezTo>
                <a:cubicBezTo>
                  <a:pt x="4484814" y="401990"/>
                  <a:pt x="4412690" y="392071"/>
                  <a:pt x="4327163" y="399011"/>
                </a:cubicBezTo>
                <a:cubicBezTo>
                  <a:pt x="4336086" y="579156"/>
                  <a:pt x="4289903" y="694358"/>
                  <a:pt x="4327163" y="839918"/>
                </a:cubicBezTo>
                <a:cubicBezTo>
                  <a:pt x="4364423" y="985478"/>
                  <a:pt x="4327046" y="1087577"/>
                  <a:pt x="4327163" y="1306761"/>
                </a:cubicBezTo>
                <a:cubicBezTo>
                  <a:pt x="4327280" y="1525945"/>
                  <a:pt x="4274921" y="1635017"/>
                  <a:pt x="4327163" y="1773604"/>
                </a:cubicBezTo>
                <a:cubicBezTo>
                  <a:pt x="4379405" y="1912191"/>
                  <a:pt x="4317958" y="2148227"/>
                  <a:pt x="4327163" y="2266382"/>
                </a:cubicBezTo>
                <a:cubicBezTo>
                  <a:pt x="4336368" y="2384537"/>
                  <a:pt x="4273766" y="2723384"/>
                  <a:pt x="4327163" y="2992582"/>
                </a:cubicBezTo>
                <a:cubicBezTo>
                  <a:pt x="4339203" y="3126951"/>
                  <a:pt x="4256572" y="3191679"/>
                  <a:pt x="4127658" y="3192087"/>
                </a:cubicBezTo>
                <a:cubicBezTo>
                  <a:pt x="3954704" y="3253567"/>
                  <a:pt x="3697816" y="3186189"/>
                  <a:pt x="3566493" y="3192087"/>
                </a:cubicBezTo>
                <a:cubicBezTo>
                  <a:pt x="3435171" y="3197985"/>
                  <a:pt x="3315359" y="3164650"/>
                  <a:pt x="3123173" y="3192087"/>
                </a:cubicBezTo>
                <a:cubicBezTo>
                  <a:pt x="2930987" y="3219524"/>
                  <a:pt x="2781852" y="3147772"/>
                  <a:pt x="2483445" y="3192087"/>
                </a:cubicBezTo>
                <a:cubicBezTo>
                  <a:pt x="2185038" y="3236402"/>
                  <a:pt x="2184929" y="3172536"/>
                  <a:pt x="2040125" y="3192087"/>
                </a:cubicBezTo>
                <a:cubicBezTo>
                  <a:pt x="1895321" y="3211638"/>
                  <a:pt x="1598442" y="3167467"/>
                  <a:pt x="1478961" y="3192087"/>
                </a:cubicBezTo>
                <a:cubicBezTo>
                  <a:pt x="1359480" y="3216707"/>
                  <a:pt x="1197370" y="3186678"/>
                  <a:pt x="1035640" y="3192087"/>
                </a:cubicBezTo>
                <a:cubicBezTo>
                  <a:pt x="873910" y="3197496"/>
                  <a:pt x="554837" y="3187183"/>
                  <a:pt x="199505" y="3192087"/>
                </a:cubicBezTo>
                <a:cubicBezTo>
                  <a:pt x="90504" y="3184258"/>
                  <a:pt x="-31909" y="3110361"/>
                  <a:pt x="0" y="2992582"/>
                </a:cubicBezTo>
                <a:cubicBezTo>
                  <a:pt x="2214" y="2887145"/>
                  <a:pt x="82309" y="2816520"/>
                  <a:pt x="199505" y="2793077"/>
                </a:cubicBezTo>
                <a:cubicBezTo>
                  <a:pt x="248000" y="2772740"/>
                  <a:pt x="306681" y="2816546"/>
                  <a:pt x="399011" y="2793076"/>
                </a:cubicBezTo>
                <a:close/>
                <a:moveTo>
                  <a:pt x="598516" y="0"/>
                </a:moveTo>
                <a:cubicBezTo>
                  <a:pt x="694753" y="-6538"/>
                  <a:pt x="791674" y="79254"/>
                  <a:pt x="798021" y="199505"/>
                </a:cubicBezTo>
                <a:cubicBezTo>
                  <a:pt x="794796" y="333475"/>
                  <a:pt x="719102" y="407660"/>
                  <a:pt x="598516" y="399010"/>
                </a:cubicBezTo>
                <a:cubicBezTo>
                  <a:pt x="544301" y="395188"/>
                  <a:pt x="504551" y="343922"/>
                  <a:pt x="498763" y="299257"/>
                </a:cubicBezTo>
                <a:cubicBezTo>
                  <a:pt x="508314" y="246362"/>
                  <a:pt x="540148" y="201491"/>
                  <a:pt x="598516" y="199504"/>
                </a:cubicBezTo>
                <a:cubicBezTo>
                  <a:pt x="673421" y="196622"/>
                  <a:pt x="706666" y="217436"/>
                  <a:pt x="798022" y="199505"/>
                </a:cubicBezTo>
                <a:moveTo>
                  <a:pt x="4327163" y="399011"/>
                </a:moveTo>
                <a:cubicBezTo>
                  <a:pt x="4150905" y="447181"/>
                  <a:pt x="4109785" y="350233"/>
                  <a:pt x="3906359" y="399011"/>
                </a:cubicBezTo>
                <a:cubicBezTo>
                  <a:pt x="3702933" y="447789"/>
                  <a:pt x="3556117" y="375026"/>
                  <a:pt x="3448268" y="399011"/>
                </a:cubicBezTo>
                <a:cubicBezTo>
                  <a:pt x="3340419" y="422996"/>
                  <a:pt x="3154587" y="356683"/>
                  <a:pt x="2915604" y="399011"/>
                </a:cubicBezTo>
                <a:cubicBezTo>
                  <a:pt x="2676621" y="441339"/>
                  <a:pt x="2613945" y="374264"/>
                  <a:pt x="2382940" y="399011"/>
                </a:cubicBezTo>
                <a:cubicBezTo>
                  <a:pt x="2151935" y="423758"/>
                  <a:pt x="2121770" y="356865"/>
                  <a:pt x="1887563" y="399011"/>
                </a:cubicBezTo>
                <a:cubicBezTo>
                  <a:pt x="1653356" y="441157"/>
                  <a:pt x="1592608" y="372441"/>
                  <a:pt x="1392185" y="399011"/>
                </a:cubicBezTo>
                <a:cubicBezTo>
                  <a:pt x="1191762" y="425581"/>
                  <a:pt x="904315" y="338072"/>
                  <a:pt x="598516" y="399011"/>
                </a:cubicBezTo>
                <a:moveTo>
                  <a:pt x="199505" y="2793076"/>
                </a:moveTo>
                <a:cubicBezTo>
                  <a:pt x="258186" y="2808719"/>
                  <a:pt x="300761" y="2841874"/>
                  <a:pt x="299258" y="2892829"/>
                </a:cubicBezTo>
                <a:cubicBezTo>
                  <a:pt x="308940" y="2943149"/>
                  <a:pt x="254434" y="2994389"/>
                  <a:pt x="199505" y="2992582"/>
                </a:cubicBezTo>
                <a:cubicBezTo>
                  <a:pt x="264964" y="2992215"/>
                  <a:pt x="337691" y="3012054"/>
                  <a:pt x="399011" y="2992582"/>
                </a:cubicBezTo>
                <a:moveTo>
                  <a:pt x="199505" y="3192087"/>
                </a:moveTo>
                <a:cubicBezTo>
                  <a:pt x="312453" y="3171801"/>
                  <a:pt x="395948" y="3101078"/>
                  <a:pt x="399010" y="2992582"/>
                </a:cubicBezTo>
                <a:cubicBezTo>
                  <a:pt x="399446" y="2915404"/>
                  <a:pt x="400813" y="2878354"/>
                  <a:pt x="399011" y="2793076"/>
                </a:cubicBezTo>
              </a:path>
            </a:pathLst>
          </a:custGeom>
          <a:noFill/>
          <a:ln>
            <a:extLst>
              <a:ext uri="{C807C97D-BFC1-408E-A445-0C87EB9F89A2}">
                <ask:lineSketchStyleProps xmlns:ask="http://schemas.microsoft.com/office/drawing/2018/sketchyshapes" sd="1219033472">
                  <a:prstGeom prst="verticalScroll">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4" name="TextBox 33">
            <a:extLst>
              <a:ext uri="{FF2B5EF4-FFF2-40B4-BE49-F238E27FC236}">
                <a16:creationId xmlns:a16="http://schemas.microsoft.com/office/drawing/2014/main" id="{8466071E-63B2-2ECF-3F74-86B998FD6C4E}"/>
              </a:ext>
            </a:extLst>
          </p:cNvPr>
          <p:cNvSpPr txBox="1"/>
          <p:nvPr/>
        </p:nvSpPr>
        <p:spPr>
          <a:xfrm>
            <a:off x="6498143" y="3721756"/>
            <a:ext cx="3894794" cy="2123658"/>
          </a:xfrm>
          <a:prstGeom prst="rect">
            <a:avLst/>
          </a:prstGeom>
          <a:noFill/>
        </p:spPr>
        <p:txBody>
          <a:bodyPr wrap="square" rtlCol="0">
            <a:spAutoFit/>
          </a:bodyPr>
          <a:lstStyle/>
          <a:p>
            <a:r>
              <a:rPr lang="en-US" sz="1200" dirty="0">
                <a:solidFill>
                  <a:srgbClr val="00B050"/>
                </a:solidFill>
                <a:latin typeface="Menlo" panose="020B0609030804020204" pitchFamily="49" charset="0"/>
                <a:ea typeface="Menlo" panose="020B0609030804020204" pitchFamily="49" charset="0"/>
                <a:cs typeface="Menlo" panose="020B0609030804020204" pitchFamily="49" charset="0"/>
              </a:rPr>
              <a:t>contract</a:t>
            </a:r>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75000"/>
                  </a:schemeClr>
                </a:solidFill>
                <a:latin typeface="Menlo" panose="020B0609030804020204" pitchFamily="49" charset="0"/>
                <a:ea typeface="Menlo" panose="020B0609030804020204" pitchFamily="49" charset="0"/>
                <a:cs typeface="Menlo" panose="020B0609030804020204" pitchFamily="49" charset="0"/>
              </a:rPr>
              <a:t>MEV</a:t>
            </a:r>
            <a:r>
              <a:rPr lang="en-US" sz="1200" dirty="0">
                <a:latin typeface="Menlo" panose="020B0609030804020204" pitchFamily="49" charset="0"/>
                <a:ea typeface="Menlo" panose="020B0609030804020204" pitchFamily="49" charset="0"/>
                <a:cs typeface="Menlo" panose="020B0609030804020204" pitchFamily="49" charset="0"/>
              </a:rPr>
              <a:t> {</a:t>
            </a:r>
          </a:p>
          <a:p>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f</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unction </a:t>
            </a:r>
            <a:r>
              <a:rPr lang="en-CN" sz="1200" dirty="0">
                <a:solidFill>
                  <a:srgbClr val="7030A0"/>
                </a:solidFill>
                <a:latin typeface="Menlo" panose="020B0609030804020204" pitchFamily="49" charset="0"/>
                <a:ea typeface="Menlo" panose="020B0609030804020204" pitchFamily="49" charset="0"/>
                <a:cs typeface="Menlo" panose="020B0609030804020204" pitchFamily="49" charset="0"/>
              </a:rPr>
              <a:t>arb</a:t>
            </a:r>
            <a:r>
              <a:rPr lang="en-CN" sz="1200" dirty="0">
                <a:latin typeface="Menlo" panose="020B0609030804020204" pitchFamily="49" charset="0"/>
                <a:ea typeface="Menlo" panose="020B0609030804020204" pitchFamily="49" charset="0"/>
                <a:cs typeface="Menlo" panose="020B0609030804020204" pitchFamily="49" charset="0"/>
              </a:rPr>
              <a:t>(</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x,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y)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public</a:t>
            </a:r>
            <a:r>
              <a:rPr lang="en-CN" sz="1200" dirty="0">
                <a:latin typeface="Menlo" panose="020B0609030804020204" pitchFamily="49" charset="0"/>
                <a:ea typeface="Menlo" panose="020B0609030804020204" pitchFamily="49" charset="0"/>
                <a:cs typeface="Menlo" panose="020B0609030804020204" pitchFamily="49" charset="0"/>
              </a:rPr>
              <a:t> {</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swapETHtoUSDC(x);</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swapUSDCtoETH(y);</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a:t>
            </a:r>
            <a:r>
              <a:rPr lang="en-CN" sz="1200" dirty="0">
                <a:solidFill>
                  <a:srgbClr val="00B050"/>
                </a:solidFill>
                <a:latin typeface="Menlo" panose="020B0609030804020204" pitchFamily="49" charset="0"/>
                <a:ea typeface="Menlo" panose="020B0609030804020204" pitchFamily="49" charset="0"/>
                <a:cs typeface="Menlo" panose="020B0609030804020204" pitchFamily="49" charset="0"/>
              </a:rPr>
              <a:t>msg.sender</a:t>
            </a:r>
            <a:r>
              <a:rPr lang="en-CN" sz="1200" dirty="0">
                <a:latin typeface="Menlo" panose="020B0609030804020204" pitchFamily="49" charset="0"/>
                <a:ea typeface="Menlo" panose="020B0609030804020204" pitchFamily="49" charset="0"/>
                <a:cs typeface="Menlo" panose="020B0609030804020204" pitchFamily="49" charset="0"/>
              </a:rPr>
              <a:t>.transfer(profit);</a:t>
            </a:r>
          </a:p>
          <a:p>
            <a:r>
              <a:rPr lang="en-CN" sz="1200" dirty="0">
                <a:latin typeface="Menlo" panose="020B0609030804020204" pitchFamily="49" charset="0"/>
                <a:ea typeface="Menlo" panose="020B0609030804020204" pitchFamily="49" charset="0"/>
                <a:cs typeface="Menlo" panose="020B0609030804020204" pitchFamily="49" charset="0"/>
              </a:rPr>
              <a:t>  }</a:t>
            </a:r>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a:t>
            </a:r>
          </a:p>
        </p:txBody>
      </p:sp>
      <p:pic>
        <p:nvPicPr>
          <p:cNvPr id="36" name="Graphic 35">
            <a:extLst>
              <a:ext uri="{FF2B5EF4-FFF2-40B4-BE49-F238E27FC236}">
                <a16:creationId xmlns:a16="http://schemas.microsoft.com/office/drawing/2014/main" id="{76D932B1-0F3B-8FFB-5740-F0C1F81C67D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19818" y="4135433"/>
            <a:ext cx="720000" cy="720000"/>
          </a:xfrm>
          <a:prstGeom prst="rect">
            <a:avLst/>
          </a:prstGeom>
        </p:spPr>
      </p:pic>
      <p:sp>
        <p:nvSpPr>
          <p:cNvPr id="3" name="TextBox 2">
            <a:extLst>
              <a:ext uri="{FF2B5EF4-FFF2-40B4-BE49-F238E27FC236}">
                <a16:creationId xmlns:a16="http://schemas.microsoft.com/office/drawing/2014/main" id="{4ED9FB95-EC7B-DA0E-95C7-675DABEBE4B8}"/>
              </a:ext>
            </a:extLst>
          </p:cNvPr>
          <p:cNvSpPr txBox="1"/>
          <p:nvPr/>
        </p:nvSpPr>
        <p:spPr>
          <a:xfrm>
            <a:off x="1208120" y="4855432"/>
            <a:ext cx="1521571" cy="461665"/>
          </a:xfrm>
          <a:prstGeom prst="rect">
            <a:avLst/>
          </a:prstGeom>
          <a:noFill/>
        </p:spPr>
        <p:txBody>
          <a:bodyPr wrap="none" rtlCol="0">
            <a:spAutoFit/>
          </a:bodyPr>
          <a:lstStyle/>
          <a:p>
            <a:pPr algn="ctr"/>
            <a:r>
              <a:rPr lang="en-CN" sz="2400" dirty="0">
                <a:latin typeface="Helvetica" pitchFamily="2" charset="0"/>
              </a:rPr>
              <a:t>Sandwich</a:t>
            </a:r>
          </a:p>
        </p:txBody>
      </p:sp>
      <p:pic>
        <p:nvPicPr>
          <p:cNvPr id="5" name="Graphic 4">
            <a:extLst>
              <a:ext uri="{FF2B5EF4-FFF2-40B4-BE49-F238E27FC236}">
                <a16:creationId xmlns:a16="http://schemas.microsoft.com/office/drawing/2014/main" id="{AD7AE4F2-05A0-FD73-9025-C16ABD53E6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10706" y="4127043"/>
            <a:ext cx="723600" cy="723600"/>
          </a:xfrm>
          <a:prstGeom prst="rect">
            <a:avLst/>
          </a:prstGeom>
        </p:spPr>
      </p:pic>
    </p:spTree>
    <p:extLst>
      <p:ext uri="{BB962C8B-B14F-4D97-AF65-F5344CB8AC3E}">
        <p14:creationId xmlns:p14="http://schemas.microsoft.com/office/powerpoint/2010/main" val="133724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25"/>
        <p:cNvGrpSpPr/>
        <p:nvPr/>
      </p:nvGrpSpPr>
      <p:grpSpPr>
        <a:xfrm>
          <a:off x="0" y="0"/>
          <a:ext cx="0" cy="0"/>
          <a:chOff x="0" y="0"/>
          <a:chExt cx="0" cy="0"/>
        </a:xfrm>
      </p:grpSpPr>
      <p:sp>
        <p:nvSpPr>
          <p:cNvPr id="726" name="Google Shape;726;g194a4da82ad_0_72"/>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Accelerated &amp; Front-Run Attacks</a:t>
            </a:r>
            <a:endParaRPr dirty="0"/>
          </a:p>
        </p:txBody>
      </p:sp>
      <p:sp>
        <p:nvSpPr>
          <p:cNvPr id="727" name="Google Shape;727;g194a4da82ad_0_72"/>
          <p:cNvSpPr txBox="1">
            <a:spLocks noGrp="1"/>
          </p:cNvSpPr>
          <p:nvPr>
            <p:ph type="sldNum" sz="quarter" idx="12"/>
          </p:nvPr>
        </p:nvSpPr>
        <p:spPr>
          <a:xfrm>
            <a:off x="9296400" y="5963604"/>
            <a:ext cx="1920240" cy="428760"/>
          </a:xfrm>
          <a:prstGeom prst="rect">
            <a:avLst/>
          </a:prstGeom>
          <a:noFill/>
          <a:ln>
            <a:noFill/>
          </a:ln>
        </p:spPr>
        <p:txBody>
          <a:bodyPr spcFirstLastPara="1" vert="horz" wrap="square" lIns="82283" tIns="41130" rIns="82283" bIns="41130" rtlCol="0" anchor="t" anchorCtr="0">
            <a:noAutofit/>
          </a:bodyPr>
          <a:lstStyle/>
          <a:p>
            <a:fld id="{00000000-1234-1234-1234-123412341234}" type="slidenum">
              <a:rPr lang="en-US"/>
              <a:pPr/>
              <a:t>50</a:t>
            </a:fld>
            <a:endParaRPr/>
          </a:p>
        </p:txBody>
      </p:sp>
      <p:sp>
        <p:nvSpPr>
          <p:cNvPr id="728" name="Google Shape;728;g194a4da82ad_0_72"/>
          <p:cNvSpPr/>
          <p:nvPr/>
        </p:nvSpPr>
        <p:spPr>
          <a:xfrm>
            <a:off x="2115347" y="2409411"/>
            <a:ext cx="7238430" cy="3226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lgn="ctr">
              <a:buClr>
                <a:srgbClr val="000000"/>
              </a:buClr>
              <a:buSzPts val="1400"/>
            </a:pPr>
            <a:r>
              <a:rPr lang="en-US" sz="1260">
                <a:solidFill>
                  <a:srgbClr val="000000"/>
                </a:solidFill>
                <a:latin typeface="Arial"/>
                <a:ea typeface="Arial"/>
                <a:cs typeface="Arial"/>
                <a:sym typeface="Arial"/>
              </a:rPr>
              <a:t>P2P network</a:t>
            </a:r>
            <a:endParaRPr sz="1260">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9686FEC9-C8EF-5EA4-8977-04C703B59E15}"/>
              </a:ext>
            </a:extLst>
          </p:cNvPr>
          <p:cNvGrpSpPr/>
          <p:nvPr/>
        </p:nvGrpSpPr>
        <p:grpSpPr>
          <a:xfrm>
            <a:off x="2115347" y="2739419"/>
            <a:ext cx="3978221" cy="1355605"/>
            <a:chOff x="1732319" y="2822100"/>
            <a:chExt cx="3978221" cy="1355605"/>
          </a:xfrm>
        </p:grpSpPr>
        <p:sp>
          <p:nvSpPr>
            <p:cNvPr id="729" name="Google Shape;729;g194a4da82ad_0_72"/>
            <p:cNvSpPr/>
            <p:nvPr/>
          </p:nvSpPr>
          <p:spPr>
            <a:xfrm>
              <a:off x="1732319" y="3624475"/>
              <a:ext cx="1187190" cy="55323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lgn="ctr">
                <a:buClr>
                  <a:srgbClr val="000000"/>
                </a:buClr>
                <a:buSzPts val="1400"/>
              </a:pPr>
              <a:r>
                <a:rPr lang="en-US" sz="1260" dirty="0">
                  <a:solidFill>
                    <a:srgbClr val="000000"/>
                  </a:solidFill>
                  <a:latin typeface="Arial"/>
                  <a:ea typeface="Arial"/>
                  <a:cs typeface="Arial"/>
                  <a:sym typeface="Arial"/>
                </a:rPr>
                <a:t>Attacker</a:t>
              </a:r>
              <a:endParaRPr sz="1260" dirty="0">
                <a:solidFill>
                  <a:srgbClr val="000000"/>
                </a:solidFill>
                <a:latin typeface="Arial"/>
                <a:ea typeface="Arial"/>
                <a:cs typeface="Arial"/>
                <a:sym typeface="Arial"/>
              </a:endParaRPr>
            </a:p>
          </p:txBody>
        </p:sp>
        <p:cxnSp>
          <p:nvCxnSpPr>
            <p:cNvPr id="731" name="Google Shape;731;g194a4da82ad_0_72"/>
            <p:cNvCxnSpPr>
              <a:cxnSpLocks/>
              <a:stCxn id="729" idx="0"/>
            </p:cNvCxnSpPr>
            <p:nvPr/>
          </p:nvCxnSpPr>
          <p:spPr>
            <a:xfrm flipV="1">
              <a:off x="2325914" y="2822100"/>
              <a:ext cx="0" cy="802375"/>
            </a:xfrm>
            <a:prstGeom prst="straightConnector1">
              <a:avLst/>
            </a:prstGeom>
            <a:noFill/>
            <a:ln w="9525" cap="flat" cmpd="sng">
              <a:solidFill>
                <a:schemeClr val="dk2"/>
              </a:solidFill>
              <a:prstDash val="solid"/>
              <a:round/>
              <a:headEnd type="none" w="sm" len="sm"/>
              <a:tailEnd type="triangle" w="med" len="med"/>
            </a:ln>
          </p:spPr>
        </p:cxnSp>
        <p:sp>
          <p:nvSpPr>
            <p:cNvPr id="732" name="Google Shape;732;g194a4da82ad_0_72"/>
            <p:cNvSpPr txBox="1"/>
            <p:nvPr/>
          </p:nvSpPr>
          <p:spPr>
            <a:xfrm>
              <a:off x="2391195" y="3032126"/>
              <a:ext cx="3319345" cy="360072"/>
            </a:xfrm>
            <a:prstGeom prst="rect">
              <a:avLst/>
            </a:prstGeom>
            <a:noFill/>
            <a:ln>
              <a:noFill/>
            </a:ln>
          </p:spPr>
          <p:txBody>
            <a:bodyPr spcFirstLastPara="1" wrap="square" lIns="82283" tIns="82283" rIns="82283" bIns="82283" anchor="t" anchorCtr="0">
              <a:spAutoFit/>
            </a:bodyPr>
            <a:lstStyle/>
            <a:p>
              <a:pPr>
                <a:buClr>
                  <a:srgbClr val="000000"/>
                </a:buClr>
                <a:buSzPts val="1400"/>
              </a:pPr>
              <a:r>
                <a:rPr lang="en-US" sz="1260" dirty="0">
                  <a:solidFill>
                    <a:srgbClr val="000000"/>
                  </a:solidFill>
                  <a:latin typeface="Arial"/>
                  <a:ea typeface="Arial"/>
                  <a:cs typeface="Arial"/>
                  <a:sym typeface="Arial"/>
                </a:rPr>
                <a:t>1. Submits the adversarial transaction </a:t>
              </a:r>
              <a:r>
                <a:rPr lang="en-US" sz="1260" dirty="0" err="1">
                  <a:solidFill>
                    <a:srgbClr val="000000"/>
                  </a:solidFill>
                  <a:latin typeface="Arial"/>
                  <a:ea typeface="Arial"/>
                  <a:cs typeface="Arial"/>
                  <a:sym typeface="Arial"/>
                </a:rPr>
                <a:t>tx_a</a:t>
              </a:r>
              <a:endParaRPr sz="1260" dirty="0">
                <a:solidFill>
                  <a:srgbClr val="000000"/>
                </a:solidFill>
                <a:latin typeface="Arial"/>
                <a:ea typeface="Arial"/>
                <a:cs typeface="Arial"/>
                <a:sym typeface="Arial"/>
              </a:endParaRPr>
            </a:p>
          </p:txBody>
        </p:sp>
      </p:grpSp>
      <p:grpSp>
        <p:nvGrpSpPr>
          <p:cNvPr id="10" name="Group 9">
            <a:extLst>
              <a:ext uri="{FF2B5EF4-FFF2-40B4-BE49-F238E27FC236}">
                <a16:creationId xmlns:a16="http://schemas.microsoft.com/office/drawing/2014/main" id="{0651D618-26F7-09EE-2CA9-58EBB943A689}"/>
              </a:ext>
            </a:extLst>
          </p:cNvPr>
          <p:cNvGrpSpPr/>
          <p:nvPr/>
        </p:nvGrpSpPr>
        <p:grpSpPr>
          <a:xfrm>
            <a:off x="5784098" y="2737727"/>
            <a:ext cx="2061079" cy="1842417"/>
            <a:chOff x="7038951" y="2788040"/>
            <a:chExt cx="2061079" cy="1842417"/>
          </a:xfrm>
        </p:grpSpPr>
        <p:sp>
          <p:nvSpPr>
            <p:cNvPr id="730" name="Google Shape;730;g194a4da82ad_0_72"/>
            <p:cNvSpPr/>
            <p:nvPr/>
          </p:nvSpPr>
          <p:spPr>
            <a:xfrm>
              <a:off x="7038951" y="3624474"/>
              <a:ext cx="1429380" cy="100598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lgn="ctr">
                <a:buClr>
                  <a:srgbClr val="000000"/>
                </a:buClr>
                <a:buSzPts val="1400"/>
              </a:pPr>
              <a:r>
                <a:rPr lang="en-US" sz="1260" dirty="0">
                  <a:solidFill>
                    <a:srgbClr val="000000"/>
                  </a:solidFill>
                  <a:latin typeface="Arial"/>
                  <a:ea typeface="Arial"/>
                  <a:cs typeface="Arial"/>
                  <a:sym typeface="Arial"/>
                </a:rPr>
                <a:t>Arbitrageur/Front-Runner</a:t>
              </a:r>
              <a:endParaRPr sz="1260" dirty="0">
                <a:solidFill>
                  <a:srgbClr val="000000"/>
                </a:solidFill>
                <a:latin typeface="Arial"/>
                <a:ea typeface="Arial"/>
                <a:cs typeface="Arial"/>
                <a:sym typeface="Arial"/>
              </a:endParaRPr>
            </a:p>
          </p:txBody>
        </p:sp>
        <p:cxnSp>
          <p:nvCxnSpPr>
            <p:cNvPr id="733" name="Google Shape;733;g194a4da82ad_0_72"/>
            <p:cNvCxnSpPr>
              <a:cxnSpLocks/>
              <a:endCxn id="730" idx="0"/>
            </p:cNvCxnSpPr>
            <p:nvPr/>
          </p:nvCxnSpPr>
          <p:spPr>
            <a:xfrm>
              <a:off x="7750809" y="2788040"/>
              <a:ext cx="2832" cy="836434"/>
            </a:xfrm>
            <a:prstGeom prst="straightConnector1">
              <a:avLst/>
            </a:prstGeom>
            <a:noFill/>
            <a:ln w="9525" cap="flat" cmpd="sng">
              <a:solidFill>
                <a:schemeClr val="dk2"/>
              </a:solidFill>
              <a:prstDash val="solid"/>
              <a:round/>
              <a:headEnd type="none" w="sm" len="sm"/>
              <a:tailEnd type="triangle" w="med" len="med"/>
            </a:ln>
          </p:spPr>
        </p:cxnSp>
        <p:sp>
          <p:nvSpPr>
            <p:cNvPr id="734" name="Google Shape;734;g194a4da82ad_0_72"/>
            <p:cNvSpPr txBox="1"/>
            <p:nvPr/>
          </p:nvSpPr>
          <p:spPr>
            <a:xfrm>
              <a:off x="7809160" y="3013012"/>
              <a:ext cx="1290870" cy="360072"/>
            </a:xfrm>
            <a:prstGeom prst="rect">
              <a:avLst/>
            </a:prstGeom>
            <a:noFill/>
            <a:ln>
              <a:noFill/>
            </a:ln>
          </p:spPr>
          <p:txBody>
            <a:bodyPr spcFirstLastPara="1" wrap="square" lIns="82283" tIns="82283" rIns="82283" bIns="82283" anchor="t" anchorCtr="0">
              <a:spAutoFit/>
            </a:bodyPr>
            <a:lstStyle/>
            <a:p>
              <a:pPr>
                <a:buClr>
                  <a:srgbClr val="000000"/>
                </a:buClr>
                <a:buSzPts val="1400"/>
              </a:pPr>
              <a:r>
                <a:rPr lang="en-US" sz="1260" dirty="0">
                  <a:solidFill>
                    <a:srgbClr val="000000"/>
                  </a:solidFill>
                  <a:latin typeface="Arial"/>
                  <a:ea typeface="Arial"/>
                  <a:cs typeface="Arial"/>
                  <a:sym typeface="Arial"/>
                </a:rPr>
                <a:t>2. Detects </a:t>
              </a:r>
              <a:r>
                <a:rPr lang="en-US" sz="1260" dirty="0" err="1">
                  <a:solidFill>
                    <a:srgbClr val="000000"/>
                  </a:solidFill>
                  <a:latin typeface="Arial"/>
                  <a:ea typeface="Arial"/>
                  <a:cs typeface="Arial"/>
                  <a:sym typeface="Arial"/>
                </a:rPr>
                <a:t>tx_a</a:t>
              </a:r>
              <a:endParaRPr lang="en-US" sz="1260" dirty="0">
                <a:solidFill>
                  <a:srgbClr val="000000"/>
                </a:solidFill>
                <a:latin typeface="Arial"/>
                <a:ea typeface="Arial"/>
                <a:cs typeface="Arial"/>
                <a:sym typeface="Arial"/>
              </a:endParaRPr>
            </a:p>
          </p:txBody>
        </p:sp>
      </p:grpSp>
      <p:cxnSp>
        <p:nvCxnSpPr>
          <p:cNvPr id="738" name="Google Shape;738;g194a4da82ad_0_72"/>
          <p:cNvCxnSpPr/>
          <p:nvPr/>
        </p:nvCxnSpPr>
        <p:spPr>
          <a:xfrm>
            <a:off x="2115347" y="6017391"/>
            <a:ext cx="7376670" cy="0"/>
          </a:xfrm>
          <a:prstGeom prst="straightConnector1">
            <a:avLst/>
          </a:prstGeom>
          <a:noFill/>
          <a:ln w="9525" cap="flat" cmpd="sng">
            <a:solidFill>
              <a:schemeClr val="dk2"/>
            </a:solidFill>
            <a:prstDash val="solid"/>
            <a:round/>
            <a:headEnd type="none" w="sm" len="sm"/>
            <a:tailEnd type="triangle" w="med" len="med"/>
          </a:ln>
        </p:spPr>
      </p:cxnSp>
      <p:sp>
        <p:nvSpPr>
          <p:cNvPr id="739" name="Google Shape;739;g194a4da82ad_0_72"/>
          <p:cNvSpPr txBox="1"/>
          <p:nvPr/>
        </p:nvSpPr>
        <p:spPr>
          <a:xfrm>
            <a:off x="8992699" y="6003373"/>
            <a:ext cx="595301" cy="327338"/>
          </a:xfrm>
          <a:prstGeom prst="rect">
            <a:avLst/>
          </a:prstGeom>
          <a:noFill/>
          <a:ln>
            <a:noFill/>
          </a:ln>
        </p:spPr>
        <p:txBody>
          <a:bodyPr spcFirstLastPara="1" wrap="square" lIns="82283" tIns="82283" rIns="82283" bIns="82283" anchor="t" anchorCtr="0">
            <a:spAutoFit/>
          </a:bodyPr>
          <a:lstStyle/>
          <a:p>
            <a:pPr>
              <a:buClr>
                <a:srgbClr val="000000"/>
              </a:buClr>
              <a:buSzPts val="1400"/>
            </a:pPr>
            <a:r>
              <a:rPr lang="en-US" sz="1260" dirty="0">
                <a:solidFill>
                  <a:srgbClr val="000000"/>
                </a:solidFill>
                <a:latin typeface="Arial"/>
                <a:ea typeface="Arial"/>
                <a:cs typeface="Arial"/>
                <a:sym typeface="Arial"/>
              </a:rPr>
              <a:t>time</a:t>
            </a:r>
            <a:endParaRPr sz="1260" dirty="0">
              <a:solidFill>
                <a:srgbClr val="000000"/>
              </a:solidFill>
              <a:latin typeface="Arial"/>
              <a:ea typeface="Arial"/>
              <a:cs typeface="Arial"/>
              <a:sym typeface="Arial"/>
            </a:endParaRPr>
          </a:p>
        </p:txBody>
      </p:sp>
      <p:grpSp>
        <p:nvGrpSpPr>
          <p:cNvPr id="29" name="Group 28">
            <a:extLst>
              <a:ext uri="{FF2B5EF4-FFF2-40B4-BE49-F238E27FC236}">
                <a16:creationId xmlns:a16="http://schemas.microsoft.com/office/drawing/2014/main" id="{D620492D-3B2A-F8A9-26F5-374578CFD994}"/>
              </a:ext>
            </a:extLst>
          </p:cNvPr>
          <p:cNvGrpSpPr/>
          <p:nvPr/>
        </p:nvGrpSpPr>
        <p:grpSpPr>
          <a:xfrm>
            <a:off x="7240398" y="2739419"/>
            <a:ext cx="3774253" cy="2807552"/>
            <a:chOff x="7240398" y="2739419"/>
            <a:chExt cx="3774253" cy="2807552"/>
          </a:xfrm>
        </p:grpSpPr>
        <p:cxnSp>
          <p:nvCxnSpPr>
            <p:cNvPr id="735" name="Google Shape;735;g194a4da82ad_0_72"/>
            <p:cNvCxnSpPr>
              <a:cxnSpLocks/>
            </p:cNvCxnSpPr>
            <p:nvPr/>
          </p:nvCxnSpPr>
          <p:spPr>
            <a:xfrm flipV="1">
              <a:off x="7240398" y="4077152"/>
              <a:ext cx="2496773" cy="4736"/>
            </a:xfrm>
            <a:prstGeom prst="straightConnector1">
              <a:avLst/>
            </a:prstGeom>
            <a:noFill/>
            <a:ln w="9525" cap="flat" cmpd="sng">
              <a:solidFill>
                <a:schemeClr val="dk2"/>
              </a:solidFill>
              <a:prstDash val="solid"/>
              <a:round/>
              <a:headEnd type="none" w="sm" len="sm"/>
              <a:tailEnd type="triangle" w="med" len="med"/>
            </a:ln>
          </p:spPr>
        </p:cxnSp>
        <p:sp>
          <p:nvSpPr>
            <p:cNvPr id="737" name="Google Shape;737;g194a4da82ad_0_72"/>
            <p:cNvSpPr txBox="1"/>
            <p:nvPr/>
          </p:nvSpPr>
          <p:spPr>
            <a:xfrm>
              <a:off x="7340410" y="4117297"/>
              <a:ext cx="2554959" cy="553972"/>
            </a:xfrm>
            <a:prstGeom prst="rect">
              <a:avLst/>
            </a:prstGeom>
            <a:noFill/>
            <a:ln>
              <a:noFill/>
            </a:ln>
          </p:spPr>
          <p:txBody>
            <a:bodyPr spcFirstLastPara="1" wrap="square" lIns="82283" tIns="82283" rIns="82283" bIns="82283" anchor="t" anchorCtr="0">
              <a:spAutoFit/>
            </a:bodyPr>
            <a:lstStyle/>
            <a:p>
              <a:pPr algn="ctr">
                <a:buClr>
                  <a:srgbClr val="000000"/>
                </a:buClr>
                <a:buSzPts val="1400"/>
              </a:pPr>
              <a:r>
                <a:rPr lang="en-US" sz="1260" dirty="0">
                  <a:solidFill>
                    <a:srgbClr val="000000"/>
                  </a:solidFill>
                  <a:latin typeface="Arial"/>
                  <a:ea typeface="Arial"/>
                  <a:cs typeface="Arial"/>
                  <a:sym typeface="Arial"/>
                </a:rPr>
                <a:t>3a. back-running bundle</a:t>
              </a:r>
            </a:p>
            <a:p>
              <a:pPr algn="ctr">
                <a:buClr>
                  <a:srgbClr val="000000"/>
                </a:buClr>
                <a:buSzPts val="1400"/>
              </a:pPr>
              <a:r>
                <a:rPr lang="en-US" sz="1260" dirty="0">
                  <a:solidFill>
                    <a:srgbClr val="000000"/>
                  </a:solidFill>
                  <a:latin typeface="Arial"/>
                  <a:ea typeface="Arial"/>
                  <a:cs typeface="Arial"/>
                  <a:sym typeface="Arial"/>
                </a:rPr>
                <a:t>{</a:t>
              </a:r>
              <a:r>
                <a:rPr lang="en-US" sz="1260" dirty="0" err="1">
                  <a:solidFill>
                    <a:srgbClr val="000000"/>
                  </a:solidFill>
                  <a:latin typeface="Arial"/>
                  <a:ea typeface="Arial"/>
                  <a:cs typeface="Arial"/>
                  <a:sym typeface="Arial"/>
                </a:rPr>
                <a:t>tx_a</a:t>
              </a:r>
              <a:r>
                <a:rPr lang="en-US" sz="1260" dirty="0">
                  <a:solidFill>
                    <a:srgbClr val="000000"/>
                  </a:solidFill>
                  <a:latin typeface="Arial"/>
                  <a:ea typeface="Arial"/>
                  <a:cs typeface="Arial"/>
                  <a:sym typeface="Arial"/>
                </a:rPr>
                <a:t>, </a:t>
              </a:r>
              <a:r>
                <a:rPr lang="en-US" sz="1260" dirty="0" err="1">
                  <a:solidFill>
                    <a:srgbClr val="000000"/>
                  </a:solidFill>
                  <a:latin typeface="Arial"/>
                  <a:ea typeface="Arial"/>
                  <a:cs typeface="Arial"/>
                  <a:sym typeface="Arial"/>
                </a:rPr>
                <a:t>tx_arb</a:t>
              </a:r>
              <a:r>
                <a:rPr lang="en-US" sz="1260" dirty="0">
                  <a:solidFill>
                    <a:srgbClr val="000000"/>
                  </a:solidFill>
                  <a:latin typeface="Arial"/>
                  <a:ea typeface="Arial"/>
                  <a:cs typeface="Arial"/>
                  <a:sym typeface="Arial"/>
                </a:rPr>
                <a:t>}</a:t>
              </a:r>
              <a:endParaRPr sz="1260"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43D48ACA-F017-5D42-AD5C-E58A78C8EB48}"/>
                </a:ext>
              </a:extLst>
            </p:cNvPr>
            <p:cNvSpPr txBox="1"/>
            <p:nvPr/>
          </p:nvSpPr>
          <p:spPr>
            <a:xfrm>
              <a:off x="9807719" y="3607979"/>
              <a:ext cx="826117" cy="1938992"/>
            </a:xfrm>
            <a:prstGeom prst="rect">
              <a:avLst/>
            </a:prstGeom>
            <a:noFill/>
          </p:spPr>
          <p:txBody>
            <a:bodyPr wrap="square">
              <a:spAutoFit/>
            </a:bodyPr>
            <a:lstStyle/>
            <a:p>
              <a:pPr algn="ctr"/>
              <a:endParaRPr lang="en-CH" sz="6000" b="1" i="0" dirty="0">
                <a:solidFill>
                  <a:srgbClr val="000000"/>
                </a:solidFill>
                <a:effectLst/>
                <a:latin typeface="ui-sans-serif"/>
              </a:endParaRPr>
            </a:p>
            <a:p>
              <a:pPr algn="ctr"/>
              <a:endParaRPr lang="en-CH" sz="6000" b="1" i="0" dirty="0">
                <a:solidFill>
                  <a:srgbClr val="000000"/>
                </a:solidFill>
                <a:effectLst/>
                <a:latin typeface="ui-sans-serif"/>
              </a:endParaRPr>
            </a:p>
          </p:txBody>
        </p:sp>
        <p:cxnSp>
          <p:nvCxnSpPr>
            <p:cNvPr id="23" name="Straight Arrow Connector 22">
              <a:extLst>
                <a:ext uri="{FF2B5EF4-FFF2-40B4-BE49-F238E27FC236}">
                  <a16:creationId xmlns:a16="http://schemas.microsoft.com/office/drawing/2014/main" id="{3E699BBA-FA4D-E100-7C13-3AC78E9627C6}"/>
                </a:ext>
              </a:extLst>
            </p:cNvPr>
            <p:cNvCxnSpPr/>
            <p:nvPr/>
          </p:nvCxnSpPr>
          <p:spPr>
            <a:xfrm flipV="1">
              <a:off x="8420519" y="2739419"/>
              <a:ext cx="0" cy="133773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737;g194a4da82ad_0_72">
              <a:extLst>
                <a:ext uri="{FF2B5EF4-FFF2-40B4-BE49-F238E27FC236}">
                  <a16:creationId xmlns:a16="http://schemas.microsoft.com/office/drawing/2014/main" id="{27D3ABF2-7CEF-543C-E325-77535DE7B65B}"/>
                </a:ext>
              </a:extLst>
            </p:cNvPr>
            <p:cNvSpPr txBox="1"/>
            <p:nvPr/>
          </p:nvSpPr>
          <p:spPr>
            <a:xfrm>
              <a:off x="8459692" y="2993470"/>
              <a:ext cx="2554959" cy="360072"/>
            </a:xfrm>
            <a:prstGeom prst="rect">
              <a:avLst/>
            </a:prstGeom>
            <a:noFill/>
            <a:ln>
              <a:noFill/>
            </a:ln>
          </p:spPr>
          <p:txBody>
            <a:bodyPr spcFirstLastPara="1" wrap="square" lIns="82283" tIns="82283" rIns="82283" bIns="82283" anchor="t" anchorCtr="0">
              <a:spAutoFit/>
            </a:bodyPr>
            <a:lstStyle/>
            <a:p>
              <a:pPr>
                <a:buClr>
                  <a:srgbClr val="000000"/>
                </a:buClr>
                <a:buSzPts val="1400"/>
              </a:pPr>
              <a:r>
                <a:rPr lang="en-US" sz="1260" dirty="0">
                  <a:solidFill>
                    <a:srgbClr val="000000"/>
                  </a:solidFill>
                  <a:latin typeface="Arial"/>
                  <a:ea typeface="Arial"/>
                  <a:cs typeface="Arial"/>
                  <a:sym typeface="Arial"/>
                </a:rPr>
                <a:t>3a. </a:t>
              </a:r>
              <a:r>
                <a:rPr lang="en-US" sz="1260" dirty="0" err="1">
                  <a:solidFill>
                    <a:srgbClr val="000000"/>
                  </a:solidFill>
                  <a:latin typeface="Arial"/>
                  <a:ea typeface="Arial"/>
                  <a:cs typeface="Arial"/>
                  <a:sym typeface="Arial"/>
                </a:rPr>
                <a:t>tx_arb</a:t>
              </a:r>
              <a:endParaRPr sz="1260" dirty="0">
                <a:solidFill>
                  <a:srgbClr val="000000"/>
                </a:solidFill>
                <a:latin typeface="Arial"/>
                <a:ea typeface="Arial"/>
                <a:cs typeface="Arial"/>
                <a:sym typeface="Arial"/>
              </a:endParaRPr>
            </a:p>
          </p:txBody>
        </p:sp>
      </p:grpSp>
      <p:grpSp>
        <p:nvGrpSpPr>
          <p:cNvPr id="30" name="Group 29">
            <a:extLst>
              <a:ext uri="{FF2B5EF4-FFF2-40B4-BE49-F238E27FC236}">
                <a16:creationId xmlns:a16="http://schemas.microsoft.com/office/drawing/2014/main" id="{8E26BB6D-7F5C-2DE3-2096-6AB68888AF53}"/>
              </a:ext>
            </a:extLst>
          </p:cNvPr>
          <p:cNvGrpSpPr/>
          <p:nvPr/>
        </p:nvGrpSpPr>
        <p:grpSpPr>
          <a:xfrm>
            <a:off x="7340410" y="3319423"/>
            <a:ext cx="2752528" cy="1865980"/>
            <a:chOff x="7340410" y="3319423"/>
            <a:chExt cx="2752528" cy="1865980"/>
          </a:xfrm>
        </p:grpSpPr>
        <p:sp>
          <p:nvSpPr>
            <p:cNvPr id="21" name="Google Shape;737;g194a4da82ad_0_72">
              <a:extLst>
                <a:ext uri="{FF2B5EF4-FFF2-40B4-BE49-F238E27FC236}">
                  <a16:creationId xmlns:a16="http://schemas.microsoft.com/office/drawing/2014/main" id="{DABD5CDA-B150-AF80-84B5-EE2BDBCB7AC2}"/>
                </a:ext>
              </a:extLst>
            </p:cNvPr>
            <p:cNvSpPr txBox="1"/>
            <p:nvPr/>
          </p:nvSpPr>
          <p:spPr>
            <a:xfrm>
              <a:off x="7340410" y="4631431"/>
              <a:ext cx="2554959" cy="553972"/>
            </a:xfrm>
            <a:prstGeom prst="rect">
              <a:avLst/>
            </a:prstGeom>
            <a:noFill/>
            <a:ln>
              <a:noFill/>
            </a:ln>
          </p:spPr>
          <p:txBody>
            <a:bodyPr spcFirstLastPara="1" wrap="square" lIns="82283" tIns="82283" rIns="82283" bIns="82283" anchor="t" anchorCtr="0">
              <a:spAutoFit/>
            </a:bodyPr>
            <a:lstStyle/>
            <a:p>
              <a:pPr algn="ctr">
                <a:buClr>
                  <a:srgbClr val="000000"/>
                </a:buClr>
                <a:buSzPts val="1400"/>
              </a:pPr>
              <a:r>
                <a:rPr lang="en-US" sz="1260" dirty="0">
                  <a:solidFill>
                    <a:srgbClr val="000000"/>
                  </a:solidFill>
                  <a:latin typeface="Arial"/>
                  <a:ea typeface="Arial"/>
                  <a:cs typeface="Arial"/>
                  <a:sym typeface="Arial"/>
                </a:rPr>
                <a:t>3b. front-running bundle</a:t>
              </a:r>
            </a:p>
            <a:p>
              <a:pPr algn="ctr">
                <a:buClr>
                  <a:srgbClr val="000000"/>
                </a:buClr>
                <a:buSzPts val="1400"/>
              </a:pPr>
              <a:r>
                <a:rPr lang="en-US" sz="1260" dirty="0">
                  <a:solidFill>
                    <a:srgbClr val="000000"/>
                  </a:solidFill>
                  <a:latin typeface="Arial"/>
                  <a:ea typeface="Arial"/>
                  <a:cs typeface="Arial"/>
                  <a:sym typeface="Arial"/>
                </a:rPr>
                <a:t>{</a:t>
              </a:r>
              <a:r>
                <a:rPr lang="en-US" sz="1260" dirty="0" err="1">
                  <a:solidFill>
                    <a:srgbClr val="000000"/>
                  </a:solidFill>
                  <a:latin typeface="Arial"/>
                  <a:ea typeface="Arial"/>
                  <a:cs typeface="Arial"/>
                  <a:sym typeface="Arial"/>
                </a:rPr>
                <a:t>tx_a</a:t>
              </a:r>
              <a:r>
                <a:rPr lang="en-US" sz="1260" dirty="0">
                  <a:solidFill>
                    <a:srgbClr val="000000"/>
                  </a:solidFill>
                  <a:latin typeface="Arial"/>
                  <a:ea typeface="Arial"/>
                  <a:cs typeface="Arial"/>
                  <a:sym typeface="Arial"/>
                </a:rPr>
                <a:t>’, </a:t>
              </a:r>
              <a:r>
                <a:rPr lang="en-US" sz="1260" dirty="0" err="1">
                  <a:solidFill>
                    <a:srgbClr val="000000"/>
                  </a:solidFill>
                  <a:latin typeface="Arial"/>
                  <a:ea typeface="Arial"/>
                  <a:cs typeface="Arial"/>
                  <a:sym typeface="Arial"/>
                </a:rPr>
                <a:t>tx_arb</a:t>
              </a:r>
              <a:r>
                <a:rPr lang="en-US" sz="1260" dirty="0">
                  <a:solidFill>
                    <a:srgbClr val="000000"/>
                  </a:solidFill>
                  <a:latin typeface="Arial"/>
                  <a:ea typeface="Arial"/>
                  <a:cs typeface="Arial"/>
                  <a:sym typeface="Arial"/>
                </a:rPr>
                <a:t>}</a:t>
              </a:r>
              <a:endParaRPr sz="1260" dirty="0">
                <a:solidFill>
                  <a:srgbClr val="000000"/>
                </a:solidFill>
                <a:latin typeface="Arial"/>
                <a:ea typeface="Arial"/>
                <a:cs typeface="Arial"/>
                <a:sym typeface="Arial"/>
              </a:endParaRPr>
            </a:p>
          </p:txBody>
        </p:sp>
        <p:sp>
          <p:nvSpPr>
            <p:cNvPr id="27" name="Google Shape;737;g194a4da82ad_0_72">
              <a:extLst>
                <a:ext uri="{FF2B5EF4-FFF2-40B4-BE49-F238E27FC236}">
                  <a16:creationId xmlns:a16="http://schemas.microsoft.com/office/drawing/2014/main" id="{DC14AD7D-9317-E848-51C2-A3F9205C6E95}"/>
                </a:ext>
              </a:extLst>
            </p:cNvPr>
            <p:cNvSpPr txBox="1"/>
            <p:nvPr/>
          </p:nvSpPr>
          <p:spPr>
            <a:xfrm>
              <a:off x="8467269" y="3319423"/>
              <a:ext cx="1625669" cy="360072"/>
            </a:xfrm>
            <a:prstGeom prst="rect">
              <a:avLst/>
            </a:prstGeom>
            <a:noFill/>
            <a:ln>
              <a:noFill/>
            </a:ln>
          </p:spPr>
          <p:txBody>
            <a:bodyPr spcFirstLastPara="1" wrap="square" lIns="82283" tIns="82283" rIns="82283" bIns="82283" anchor="t" anchorCtr="0">
              <a:spAutoFit/>
            </a:bodyPr>
            <a:lstStyle/>
            <a:p>
              <a:pPr>
                <a:buClr>
                  <a:srgbClr val="000000"/>
                </a:buClr>
                <a:buSzPts val="1400"/>
              </a:pPr>
              <a:r>
                <a:rPr lang="en-US" sz="1260" dirty="0">
                  <a:solidFill>
                    <a:srgbClr val="000000"/>
                  </a:solidFill>
                  <a:latin typeface="Arial"/>
                  <a:ea typeface="Arial"/>
                  <a:cs typeface="Arial"/>
                  <a:sym typeface="Arial"/>
                </a:rPr>
                <a:t>3b. </a:t>
              </a:r>
              <a:r>
                <a:rPr lang="en-US" sz="1260" dirty="0" err="1">
                  <a:solidFill>
                    <a:srgbClr val="000000"/>
                  </a:solidFill>
                  <a:latin typeface="Arial"/>
                  <a:ea typeface="Arial"/>
                  <a:cs typeface="Arial"/>
                  <a:sym typeface="Arial"/>
                </a:rPr>
                <a:t>tx_a</a:t>
              </a:r>
              <a:r>
                <a:rPr lang="en-US" sz="1260" dirty="0">
                  <a:solidFill>
                    <a:srgbClr val="000000"/>
                  </a:solidFill>
                  <a:latin typeface="Arial"/>
                  <a:ea typeface="Arial"/>
                  <a:cs typeface="Arial"/>
                  <a:sym typeface="Arial"/>
                </a:rPr>
                <a:t>’, </a:t>
              </a:r>
              <a:r>
                <a:rPr lang="en-US" sz="1260" dirty="0" err="1">
                  <a:solidFill>
                    <a:srgbClr val="000000"/>
                  </a:solidFill>
                  <a:latin typeface="Arial"/>
                  <a:ea typeface="Arial"/>
                  <a:cs typeface="Arial"/>
                  <a:sym typeface="Arial"/>
                </a:rPr>
                <a:t>tx_arb</a:t>
              </a:r>
              <a:endParaRPr sz="1260" dirty="0">
                <a:solidFill>
                  <a:srgbClr val="000000"/>
                </a:solidFill>
                <a:latin typeface="Arial"/>
                <a:ea typeface="Arial"/>
                <a:cs typeface="Arial"/>
                <a:sym typeface="Arial"/>
              </a:endParaRPr>
            </a:p>
          </p:txBody>
        </p:sp>
      </p:grpSp>
      <p:pic>
        <p:nvPicPr>
          <p:cNvPr id="3" name="Graphic 2">
            <a:extLst>
              <a:ext uri="{FF2B5EF4-FFF2-40B4-BE49-F238E27FC236}">
                <a16:creationId xmlns:a16="http://schemas.microsoft.com/office/drawing/2014/main" id="{D11ED9BE-4556-F174-F61D-26A0160AC9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7675" y="3574161"/>
            <a:ext cx="933856" cy="933856"/>
          </a:xfrm>
          <a:prstGeom prst="rect">
            <a:avLst/>
          </a:prstGeom>
        </p:spPr>
      </p:pic>
    </p:spTree>
    <p:extLst>
      <p:ext uri="{BB962C8B-B14F-4D97-AF65-F5344CB8AC3E}">
        <p14:creationId xmlns:p14="http://schemas.microsoft.com/office/powerpoint/2010/main" val="254074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15"/>
        <p:cNvGrpSpPr/>
        <p:nvPr/>
      </p:nvGrpSpPr>
      <p:grpSpPr>
        <a:xfrm>
          <a:off x="0" y="0"/>
          <a:ext cx="0" cy="0"/>
          <a:chOff x="0" y="0"/>
          <a:chExt cx="0" cy="0"/>
        </a:xfrm>
      </p:grpSpPr>
      <p:sp>
        <p:nvSpPr>
          <p:cNvPr id="716" name="Google Shape;716;p22"/>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Saddle/</a:t>
            </a:r>
            <a:r>
              <a:rPr lang="en-US" dirty="0" err="1"/>
              <a:t>BlockSec</a:t>
            </a:r>
            <a:r>
              <a:rPr lang="en-US" dirty="0"/>
              <a:t> (</a:t>
            </a:r>
            <a:r>
              <a:rPr lang="en-GB" b="0" i="0" dirty="0">
                <a:solidFill>
                  <a:srgbClr val="292929"/>
                </a:solidFill>
                <a:effectLst/>
                <a:latin typeface="source-code-pro"/>
              </a:rPr>
              <a:t>Apr-</a:t>
            </a:r>
            <a:r>
              <a:rPr lang="en-GB" b="0" i="0" dirty="0">
                <a:solidFill>
                  <a:srgbClr val="1C00CF"/>
                </a:solidFill>
                <a:effectLst/>
                <a:latin typeface="source-code-pro"/>
              </a:rPr>
              <a:t>30</a:t>
            </a:r>
            <a:r>
              <a:rPr lang="en-GB" b="0" i="0" dirty="0">
                <a:solidFill>
                  <a:srgbClr val="292929"/>
                </a:solidFill>
                <a:effectLst/>
                <a:latin typeface="source-code-pro"/>
              </a:rPr>
              <a:t>-</a:t>
            </a:r>
            <a:r>
              <a:rPr lang="en-GB" b="0" i="0" dirty="0">
                <a:solidFill>
                  <a:srgbClr val="1C00CF"/>
                </a:solidFill>
                <a:effectLst/>
                <a:latin typeface="source-code-pro"/>
              </a:rPr>
              <a:t>2022</a:t>
            </a:r>
            <a:r>
              <a:rPr lang="en-US" dirty="0"/>
              <a:t>)</a:t>
            </a:r>
            <a:endParaRPr dirty="0"/>
          </a:p>
        </p:txBody>
      </p:sp>
      <p:sp>
        <p:nvSpPr>
          <p:cNvPr id="720" name="Google Shape;720;p22"/>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51</a:t>
            </a:fld>
            <a:endParaRPr sz="1260">
              <a:solidFill>
                <a:schemeClr val="dk1"/>
              </a:solidFill>
              <a:latin typeface="Arial"/>
              <a:ea typeface="Arial"/>
              <a:cs typeface="Arial"/>
              <a:sym typeface="Arial"/>
            </a:endParaRPr>
          </a:p>
        </p:txBody>
      </p:sp>
      <p:pic>
        <p:nvPicPr>
          <p:cNvPr id="5" name="Picture 4" descr="Graphical user interface, text, application, email&#10;&#10;Description automatically generated">
            <a:extLst>
              <a:ext uri="{FF2B5EF4-FFF2-40B4-BE49-F238E27FC236}">
                <a16:creationId xmlns:a16="http://schemas.microsoft.com/office/drawing/2014/main" id="{AF158B3D-908C-D786-3629-3DC90B6FEA00}"/>
              </a:ext>
            </a:extLst>
          </p:cNvPr>
          <p:cNvPicPr>
            <a:picLocks noChangeAspect="1"/>
          </p:cNvPicPr>
          <p:nvPr/>
        </p:nvPicPr>
        <p:blipFill>
          <a:blip r:embed="rId3"/>
          <a:stretch>
            <a:fillRect/>
          </a:stretch>
        </p:blipFill>
        <p:spPr>
          <a:xfrm>
            <a:off x="3201973" y="1876771"/>
            <a:ext cx="5788053" cy="4086834"/>
          </a:xfrm>
          <a:prstGeom prst="rect">
            <a:avLst/>
          </a:prstGeom>
        </p:spPr>
      </p:pic>
    </p:spTree>
    <p:extLst>
      <p:ext uri="{BB962C8B-B14F-4D97-AF65-F5344CB8AC3E}">
        <p14:creationId xmlns:p14="http://schemas.microsoft.com/office/powerpoint/2010/main" val="680267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15"/>
        <p:cNvGrpSpPr/>
        <p:nvPr/>
      </p:nvGrpSpPr>
      <p:grpSpPr>
        <a:xfrm>
          <a:off x="0" y="0"/>
          <a:ext cx="0" cy="0"/>
          <a:chOff x="0" y="0"/>
          <a:chExt cx="0" cy="0"/>
        </a:xfrm>
      </p:grpSpPr>
      <p:sp>
        <p:nvSpPr>
          <p:cNvPr id="716" name="Google Shape;716;p22"/>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Saddle/</a:t>
            </a:r>
            <a:r>
              <a:rPr lang="en-US" dirty="0" err="1"/>
              <a:t>BlockSec</a:t>
            </a:r>
            <a:r>
              <a:rPr lang="en-US" dirty="0"/>
              <a:t> (</a:t>
            </a:r>
            <a:r>
              <a:rPr lang="en-GB" b="0" i="0" dirty="0">
                <a:solidFill>
                  <a:srgbClr val="292929"/>
                </a:solidFill>
                <a:effectLst/>
                <a:latin typeface="source-code-pro"/>
              </a:rPr>
              <a:t>Apr-</a:t>
            </a:r>
            <a:r>
              <a:rPr lang="en-GB" b="0" i="0" dirty="0">
                <a:solidFill>
                  <a:srgbClr val="1C00CF"/>
                </a:solidFill>
                <a:effectLst/>
                <a:latin typeface="source-code-pro"/>
              </a:rPr>
              <a:t>30</a:t>
            </a:r>
            <a:r>
              <a:rPr lang="en-GB" b="0" i="0" dirty="0">
                <a:solidFill>
                  <a:srgbClr val="292929"/>
                </a:solidFill>
                <a:effectLst/>
                <a:latin typeface="source-code-pro"/>
              </a:rPr>
              <a:t>-</a:t>
            </a:r>
            <a:r>
              <a:rPr lang="en-GB" b="0" i="0" dirty="0">
                <a:solidFill>
                  <a:srgbClr val="1C00CF"/>
                </a:solidFill>
                <a:effectLst/>
                <a:latin typeface="source-code-pro"/>
              </a:rPr>
              <a:t>2022</a:t>
            </a:r>
            <a:r>
              <a:rPr lang="en-US" dirty="0"/>
              <a:t>)</a:t>
            </a:r>
            <a:endParaRPr dirty="0"/>
          </a:p>
        </p:txBody>
      </p:sp>
      <p:sp>
        <p:nvSpPr>
          <p:cNvPr id="720" name="Google Shape;720;p22"/>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52</a:t>
            </a:fld>
            <a:endParaRPr sz="1260">
              <a:solidFill>
                <a:schemeClr val="dk1"/>
              </a:solidFill>
              <a:latin typeface="Arial"/>
              <a:ea typeface="Arial"/>
              <a:cs typeface="Arial"/>
              <a:sym typeface="Arial"/>
            </a:endParaRPr>
          </a:p>
        </p:txBody>
      </p:sp>
      <p:sp>
        <p:nvSpPr>
          <p:cNvPr id="2" name="Google Shape;717;p22">
            <a:extLst>
              <a:ext uri="{FF2B5EF4-FFF2-40B4-BE49-F238E27FC236}">
                <a16:creationId xmlns:a16="http://schemas.microsoft.com/office/drawing/2014/main" id="{117CD4AB-B0F3-1F83-3666-E40942BB77B1}"/>
              </a:ext>
            </a:extLst>
          </p:cNvPr>
          <p:cNvSpPr txBox="1"/>
          <p:nvPr/>
        </p:nvSpPr>
        <p:spPr>
          <a:xfrm>
            <a:off x="2548675" y="1553912"/>
            <a:ext cx="9670102" cy="4268825"/>
          </a:xfrm>
          <a:prstGeom prst="rect">
            <a:avLst/>
          </a:prstGeom>
          <a:noFill/>
          <a:ln>
            <a:noFill/>
          </a:ln>
        </p:spPr>
        <p:txBody>
          <a:bodyPr spcFirstLastPara="1" wrap="square" lIns="82283" tIns="41130" rIns="82283" bIns="41130" anchor="t" anchorCtr="0">
            <a:spAutoFit/>
          </a:bodyPr>
          <a:lstStyle/>
          <a:p>
            <a:pPr>
              <a:buClr>
                <a:srgbClr val="000000"/>
              </a:buClr>
              <a:buSzPts val="2400"/>
            </a:pPr>
            <a:r>
              <a:rPr lang="en-GB" sz="2400" b="0" i="0" dirty="0">
                <a:solidFill>
                  <a:srgbClr val="292929"/>
                </a:solidFill>
                <a:effectLst/>
                <a:latin typeface="source-code-pro"/>
              </a:rPr>
              <a:t>TX0 - “Attacker”</a:t>
            </a:r>
          </a:p>
          <a:p>
            <a:pPr>
              <a:buClr>
                <a:srgbClr val="000000"/>
              </a:buClr>
              <a:buSzPts val="2400"/>
            </a:pPr>
            <a:r>
              <a:rPr lang="en-GB" sz="2000" b="0" i="0" dirty="0">
                <a:solidFill>
                  <a:srgbClr val="292929"/>
                </a:solidFill>
                <a:effectLst/>
                <a:latin typeface="source-code-pro"/>
              </a:rPr>
              <a:t>Propagated: 	P2P Network</a:t>
            </a:r>
          </a:p>
          <a:p>
            <a:pPr>
              <a:buClr>
                <a:srgbClr val="000000"/>
              </a:buClr>
              <a:buSzPts val="2400"/>
            </a:pPr>
            <a:r>
              <a:rPr lang="en-GB" sz="2000" dirty="0">
                <a:solidFill>
                  <a:srgbClr val="292929"/>
                </a:solidFill>
                <a:latin typeface="source-code-pro"/>
              </a:rPr>
              <a:t>Mined at:	Apr-30-2022 07:40:24 AM +UTC</a:t>
            </a:r>
          </a:p>
          <a:p>
            <a:pPr>
              <a:buClr>
                <a:srgbClr val="000000"/>
              </a:buClr>
              <a:buSzPts val="2400"/>
            </a:pPr>
            <a:r>
              <a:rPr lang="en-GB" sz="2000" b="0" i="0" dirty="0">
                <a:solidFill>
                  <a:srgbClr val="292929"/>
                </a:solidFill>
                <a:effectLst/>
                <a:latin typeface="source-code-pro"/>
              </a:rPr>
              <a:t>Extracted:	9.2M USD</a:t>
            </a:r>
          </a:p>
          <a:p>
            <a:pPr>
              <a:buClr>
                <a:srgbClr val="000000"/>
              </a:buClr>
              <a:buSzPts val="2400"/>
            </a:pPr>
            <a:endParaRPr lang="de-DE" sz="2160" dirty="0">
              <a:solidFill>
                <a:schemeClr val="dk1"/>
              </a:solidFill>
              <a:latin typeface="Calibri"/>
              <a:ea typeface="Calibri"/>
              <a:cs typeface="Calibri"/>
              <a:sym typeface="Calibri"/>
            </a:endParaRPr>
          </a:p>
          <a:p>
            <a:pPr>
              <a:buClr>
                <a:srgbClr val="000000"/>
              </a:buClr>
              <a:buSzPts val="2400"/>
            </a:pPr>
            <a:endParaRPr lang="de-DE" sz="2160" dirty="0">
              <a:solidFill>
                <a:schemeClr val="dk1"/>
              </a:solidFill>
              <a:latin typeface="Calibri"/>
              <a:ea typeface="Calibri"/>
              <a:cs typeface="Calibri"/>
              <a:sym typeface="Calibri"/>
            </a:endParaRPr>
          </a:p>
          <a:p>
            <a:pPr>
              <a:buClr>
                <a:srgbClr val="000000"/>
              </a:buClr>
              <a:buSzPts val="2400"/>
            </a:pPr>
            <a:r>
              <a:rPr lang="en-CH" sz="2000" dirty="0"/>
              <a:t>.. 24 Minutes!</a:t>
            </a:r>
          </a:p>
          <a:p>
            <a:pPr>
              <a:buClr>
                <a:srgbClr val="000000"/>
              </a:buClr>
              <a:buSzPts val="2400"/>
            </a:pPr>
            <a:endParaRPr lang="de-DE" sz="2160" dirty="0">
              <a:solidFill>
                <a:schemeClr val="dk1"/>
              </a:solidFill>
              <a:latin typeface="Calibri"/>
              <a:ea typeface="Calibri"/>
              <a:cs typeface="Calibri"/>
              <a:sym typeface="Calibri"/>
            </a:endParaRPr>
          </a:p>
          <a:p>
            <a:pPr>
              <a:buClr>
                <a:srgbClr val="000000"/>
              </a:buClr>
              <a:buSzPts val="2400"/>
            </a:pPr>
            <a:endParaRPr lang="de-DE" sz="2160" dirty="0">
              <a:solidFill>
                <a:schemeClr val="dk1"/>
              </a:solidFill>
              <a:latin typeface="Calibri"/>
              <a:ea typeface="Calibri"/>
              <a:cs typeface="Calibri"/>
              <a:sym typeface="Calibri"/>
            </a:endParaRPr>
          </a:p>
          <a:p>
            <a:pPr>
              <a:buClr>
                <a:srgbClr val="000000"/>
              </a:buClr>
              <a:buSzPts val="2400"/>
            </a:pPr>
            <a:r>
              <a:rPr lang="de-DE" sz="2160" dirty="0">
                <a:solidFill>
                  <a:schemeClr val="dk1"/>
                </a:solidFill>
                <a:latin typeface="Calibri"/>
                <a:ea typeface="Calibri"/>
                <a:cs typeface="Calibri"/>
                <a:sym typeface="Calibri"/>
              </a:rPr>
              <a:t>TX1 - </a:t>
            </a:r>
            <a:r>
              <a:rPr lang="en-GB" sz="2000" b="0" i="0" dirty="0">
                <a:solidFill>
                  <a:srgbClr val="292929"/>
                </a:solidFill>
                <a:effectLst/>
                <a:latin typeface="source-code-pro"/>
              </a:rPr>
              <a:t>“Whitehat” (</a:t>
            </a:r>
            <a:r>
              <a:rPr lang="en-GB" sz="2000" b="0" i="0" dirty="0" err="1">
                <a:solidFill>
                  <a:srgbClr val="292929"/>
                </a:solidFill>
                <a:effectLst/>
                <a:latin typeface="source-code-pro"/>
              </a:rPr>
              <a:t>BlockSec</a:t>
            </a:r>
            <a:r>
              <a:rPr lang="en-GB" sz="2000" b="0" i="0" dirty="0">
                <a:solidFill>
                  <a:srgbClr val="292929"/>
                </a:solidFill>
                <a:effectLst/>
                <a:latin typeface="source-code-pro"/>
              </a:rPr>
              <a:t>)</a:t>
            </a:r>
            <a:endParaRPr lang="de-DE" sz="2160" dirty="0">
              <a:solidFill>
                <a:schemeClr val="dk1"/>
              </a:solidFill>
              <a:latin typeface="Calibri"/>
              <a:ea typeface="Calibri"/>
              <a:cs typeface="Calibri"/>
              <a:sym typeface="Calibri"/>
            </a:endParaRPr>
          </a:p>
          <a:p>
            <a:pPr>
              <a:buClr>
                <a:srgbClr val="000000"/>
              </a:buClr>
              <a:buSzPts val="2400"/>
            </a:pPr>
            <a:r>
              <a:rPr lang="en-GB" sz="2000" b="0" i="0" dirty="0">
                <a:solidFill>
                  <a:srgbClr val="292929"/>
                </a:solidFill>
                <a:effectLst/>
                <a:latin typeface="source-code-pro"/>
              </a:rPr>
              <a:t>Propagated: 	P2P Network</a:t>
            </a:r>
          </a:p>
          <a:p>
            <a:pPr>
              <a:buClr>
                <a:srgbClr val="000000"/>
              </a:buClr>
              <a:buSzPts val="2400"/>
            </a:pPr>
            <a:r>
              <a:rPr lang="en-GB" sz="2000" b="0" i="0" dirty="0">
                <a:solidFill>
                  <a:srgbClr val="292929"/>
                </a:solidFill>
                <a:effectLst/>
                <a:latin typeface="source-code-pro"/>
              </a:rPr>
              <a:t>Mined at:	Apr-30-2022 08:04:55 AM +UTC</a:t>
            </a:r>
          </a:p>
          <a:p>
            <a:pPr>
              <a:buClr>
                <a:srgbClr val="000000"/>
              </a:buClr>
              <a:buSzPts val="2400"/>
            </a:pPr>
            <a:r>
              <a:rPr lang="en-GB" sz="2000" b="0" i="0" dirty="0">
                <a:solidFill>
                  <a:srgbClr val="292929"/>
                </a:solidFill>
                <a:effectLst/>
                <a:latin typeface="source-code-pro"/>
              </a:rPr>
              <a:t>Extracted:	3.8M USD</a:t>
            </a:r>
          </a:p>
        </p:txBody>
      </p:sp>
      <p:pic>
        <p:nvPicPr>
          <p:cNvPr id="3" name="Picture 2" descr="Ethereum - Wikipedia, den frie encyklopædi">
            <a:extLst>
              <a:ext uri="{FF2B5EF4-FFF2-40B4-BE49-F238E27FC236}">
                <a16:creationId xmlns:a16="http://schemas.microsoft.com/office/drawing/2014/main" id="{DB2A05B5-E5F1-0BDB-ED49-971D892D8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959" y="2067090"/>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4124224F-60F1-433F-9421-B680A0069BD8}"/>
              </a:ext>
            </a:extLst>
          </p:cNvPr>
          <p:cNvPicPr>
            <a:picLocks noChangeAspect="1"/>
          </p:cNvPicPr>
          <p:nvPr/>
        </p:nvPicPr>
        <p:blipFill>
          <a:blip r:embed="rId4"/>
          <a:stretch>
            <a:fillRect/>
          </a:stretch>
        </p:blipFill>
        <p:spPr>
          <a:xfrm>
            <a:off x="1894299" y="2077023"/>
            <a:ext cx="531152" cy="531152"/>
          </a:xfrm>
          <a:prstGeom prst="rect">
            <a:avLst/>
          </a:prstGeom>
        </p:spPr>
      </p:pic>
      <p:pic>
        <p:nvPicPr>
          <p:cNvPr id="6" name="Picture 5" descr="Ethereum - Wikipedia, den frie encyklopædi">
            <a:extLst>
              <a:ext uri="{FF2B5EF4-FFF2-40B4-BE49-F238E27FC236}">
                <a16:creationId xmlns:a16="http://schemas.microsoft.com/office/drawing/2014/main" id="{101CAF49-A04A-59B6-0A12-C854116F9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959" y="4825125"/>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n&#10;&#10;Description automatically generated">
            <a:extLst>
              <a:ext uri="{FF2B5EF4-FFF2-40B4-BE49-F238E27FC236}">
                <a16:creationId xmlns:a16="http://schemas.microsoft.com/office/drawing/2014/main" id="{C5CC108A-2926-3008-6A77-C6400A08EBFE}"/>
              </a:ext>
            </a:extLst>
          </p:cNvPr>
          <p:cNvPicPr>
            <a:picLocks noChangeAspect="1"/>
          </p:cNvPicPr>
          <p:nvPr/>
        </p:nvPicPr>
        <p:blipFill>
          <a:blip r:embed="rId4"/>
          <a:stretch>
            <a:fillRect/>
          </a:stretch>
        </p:blipFill>
        <p:spPr>
          <a:xfrm>
            <a:off x="1894299" y="4835058"/>
            <a:ext cx="531152" cy="531152"/>
          </a:xfrm>
          <a:prstGeom prst="rect">
            <a:avLst/>
          </a:prstGeom>
        </p:spPr>
      </p:pic>
      <p:cxnSp>
        <p:nvCxnSpPr>
          <p:cNvPr id="8" name="Google Shape;738;g194a4da82ad_0_72">
            <a:extLst>
              <a:ext uri="{FF2B5EF4-FFF2-40B4-BE49-F238E27FC236}">
                <a16:creationId xmlns:a16="http://schemas.microsoft.com/office/drawing/2014/main" id="{FDEEA3ED-4E45-09CA-E839-0D2C289B4564}"/>
              </a:ext>
            </a:extLst>
          </p:cNvPr>
          <p:cNvCxnSpPr>
            <a:cxnSpLocks/>
          </p:cNvCxnSpPr>
          <p:nvPr/>
        </p:nvCxnSpPr>
        <p:spPr>
          <a:xfrm>
            <a:off x="738721" y="1417758"/>
            <a:ext cx="0" cy="4792123"/>
          </a:xfrm>
          <a:prstGeom prst="straightConnector1">
            <a:avLst/>
          </a:prstGeom>
          <a:noFill/>
          <a:ln w="9525" cap="flat" cmpd="sng">
            <a:solidFill>
              <a:schemeClr val="dk2"/>
            </a:solidFill>
            <a:prstDash val="solid"/>
            <a:round/>
            <a:headEnd type="none" w="sm" len="sm"/>
            <a:tailEnd type="triangle" w="med" len="med"/>
          </a:ln>
        </p:spPr>
      </p:cxnSp>
      <p:sp>
        <p:nvSpPr>
          <p:cNvPr id="9" name="Google Shape;739;g194a4da82ad_0_72">
            <a:extLst>
              <a:ext uri="{FF2B5EF4-FFF2-40B4-BE49-F238E27FC236}">
                <a16:creationId xmlns:a16="http://schemas.microsoft.com/office/drawing/2014/main" id="{44F7F09D-54CA-8D7D-FE9E-3C51F7412046}"/>
              </a:ext>
            </a:extLst>
          </p:cNvPr>
          <p:cNvSpPr txBox="1"/>
          <p:nvPr/>
        </p:nvSpPr>
        <p:spPr>
          <a:xfrm>
            <a:off x="452519" y="6210622"/>
            <a:ext cx="595301" cy="360072"/>
          </a:xfrm>
          <a:prstGeom prst="rect">
            <a:avLst/>
          </a:prstGeom>
          <a:noFill/>
          <a:ln>
            <a:noFill/>
          </a:ln>
        </p:spPr>
        <p:txBody>
          <a:bodyPr spcFirstLastPara="1" wrap="square" lIns="82283" tIns="82283" rIns="82283" bIns="82283" anchor="t" anchorCtr="0">
            <a:spAutoFit/>
          </a:bodyPr>
          <a:lstStyle/>
          <a:p>
            <a:pPr algn="ctr">
              <a:buClr>
                <a:srgbClr val="000000"/>
              </a:buClr>
              <a:buSzPts val="1400"/>
            </a:pPr>
            <a:r>
              <a:rPr lang="en-US" sz="1260" dirty="0">
                <a:solidFill>
                  <a:srgbClr val="000000"/>
                </a:solidFill>
                <a:latin typeface="Arial"/>
                <a:ea typeface="Arial"/>
                <a:cs typeface="Arial"/>
                <a:sym typeface="Arial"/>
              </a:rPr>
              <a:t>time</a:t>
            </a:r>
            <a:endParaRPr sz="126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89313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Dark Mist 4K Wallpaper Gallery | Dark wallpaper, Dark forest, Forest  wallpaper iphone">
            <a:extLst>
              <a:ext uri="{FF2B5EF4-FFF2-40B4-BE49-F238E27FC236}">
                <a16:creationId xmlns:a16="http://schemas.microsoft.com/office/drawing/2014/main" id="{4A2A773E-5AD4-E94A-BBA5-09D7D232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20830-68AA-414B-9DF8-09914B5D9EFB}"/>
              </a:ext>
            </a:extLst>
          </p:cNvPr>
          <p:cNvSpPr txBox="1"/>
          <p:nvPr/>
        </p:nvSpPr>
        <p:spPr>
          <a:xfrm>
            <a:off x="1733913" y="2828835"/>
            <a:ext cx="8724173" cy="769441"/>
          </a:xfrm>
          <a:prstGeom prst="rect">
            <a:avLst/>
          </a:prstGeom>
          <a:noFill/>
        </p:spPr>
        <p:txBody>
          <a:bodyPr wrap="square" rtlCol="0">
            <a:spAutoFit/>
          </a:bodyPr>
          <a:lstStyle/>
          <a:p>
            <a:pPr algn="r"/>
            <a:r>
              <a:rPr lang="en-GB" sz="4400" dirty="0">
                <a:solidFill>
                  <a:schemeClr val="bg1"/>
                </a:solidFill>
              </a:rPr>
              <a:t>The Anatomy of an Attack</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856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871A00-EA4E-45E6-5907-474BCF9E9205}"/>
              </a:ext>
            </a:extLst>
          </p:cNvPr>
          <p:cNvGrpSpPr/>
          <p:nvPr/>
        </p:nvGrpSpPr>
        <p:grpSpPr>
          <a:xfrm>
            <a:off x="965766" y="4682281"/>
            <a:ext cx="4287735" cy="1562946"/>
            <a:chOff x="965766" y="4682281"/>
            <a:chExt cx="4287735" cy="1562946"/>
          </a:xfrm>
        </p:grpSpPr>
        <p:sp>
          <p:nvSpPr>
            <p:cNvPr id="560" name="CustomShape 2"/>
            <p:cNvSpPr txBox="1"/>
            <p:nvPr/>
          </p:nvSpPr>
          <p:spPr>
            <a:xfrm>
              <a:off x="965767" y="4682281"/>
              <a:ext cx="4042546" cy="532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119" tIns="50119" rIns="50119" bIns="50119" anchor="ctr">
              <a:spAutoFit/>
            </a:bodyPr>
            <a:lstStyle>
              <a:lvl1pPr defTabSz="1285875">
                <a:defRPr sz="5600" b="1" spc="0">
                  <a:solidFill>
                    <a:srgbClr val="AB1500"/>
                  </a:solidFill>
                  <a:latin typeface="Arial"/>
                  <a:ea typeface="Arial"/>
                  <a:cs typeface="Arial"/>
                  <a:sym typeface="Arial"/>
                </a:defRPr>
              </a:lvl1pPr>
            </a:lstStyle>
            <a:p>
              <a:r>
                <a:rPr sz="2800" dirty="0"/>
                <a:t>Input: 1</a:t>
              </a:r>
              <a:r>
                <a:rPr lang="de-DE" sz="2800" dirty="0"/>
                <a:t>19</a:t>
              </a:r>
              <a:r>
                <a:rPr sz="2800" dirty="0"/>
                <a:t> USD gas</a:t>
              </a:r>
            </a:p>
          </p:txBody>
        </p:sp>
        <p:sp>
          <p:nvSpPr>
            <p:cNvPr id="561" name="CustomShape 2"/>
            <p:cNvSpPr txBox="1"/>
            <p:nvPr/>
          </p:nvSpPr>
          <p:spPr>
            <a:xfrm>
              <a:off x="965767" y="5197702"/>
              <a:ext cx="4042546" cy="532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119" tIns="50119" rIns="50119" bIns="50119" anchor="ctr">
              <a:spAutoFit/>
            </a:bodyPr>
            <a:lstStyle>
              <a:lvl1pPr defTabSz="1285875">
                <a:defRPr sz="5600" b="1" spc="0">
                  <a:solidFill>
                    <a:srgbClr val="AB1500"/>
                  </a:solidFill>
                  <a:latin typeface="Arial"/>
                  <a:ea typeface="Arial"/>
                  <a:cs typeface="Arial"/>
                  <a:sym typeface="Arial"/>
                </a:defRPr>
              </a:lvl1pPr>
            </a:lstStyle>
            <a:p>
              <a:r>
                <a:rPr sz="2800" dirty="0"/>
                <a:t>Output: </a:t>
              </a:r>
              <a:r>
                <a:rPr lang="de-DE" sz="2800" dirty="0"/>
                <a:t>634</a:t>
              </a:r>
              <a:r>
                <a:rPr sz="2800" dirty="0"/>
                <a:t>,000 USD</a:t>
              </a:r>
            </a:p>
          </p:txBody>
        </p:sp>
        <p:sp>
          <p:nvSpPr>
            <p:cNvPr id="562" name="CustomShape 2"/>
            <p:cNvSpPr txBox="1"/>
            <p:nvPr/>
          </p:nvSpPr>
          <p:spPr>
            <a:xfrm>
              <a:off x="965766" y="5713123"/>
              <a:ext cx="4287735" cy="532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119" tIns="50119" rIns="50119" bIns="50119" anchor="ctr">
              <a:spAutoFit/>
            </a:bodyPr>
            <a:lstStyle>
              <a:lvl1pPr defTabSz="1285875">
                <a:defRPr sz="5600" b="1" spc="0">
                  <a:solidFill>
                    <a:srgbClr val="AB1500"/>
                  </a:solidFill>
                  <a:latin typeface="Arial"/>
                  <a:ea typeface="Arial"/>
                  <a:cs typeface="Arial"/>
                  <a:sym typeface="Arial"/>
                </a:defRPr>
              </a:lvl1pPr>
            </a:lstStyle>
            <a:p>
              <a:r>
                <a:rPr sz="2800" dirty="0"/>
                <a:t>Optimal: </a:t>
              </a:r>
              <a:r>
                <a:rPr lang="de-DE" sz="2800" dirty="0"/>
                <a:t>1,100</a:t>
              </a:r>
              <a:r>
                <a:rPr sz="2800" dirty="0"/>
                <a:t>,000 USD</a:t>
              </a:r>
            </a:p>
          </p:txBody>
        </p:sp>
      </p:grpSp>
      <p:sp>
        <p:nvSpPr>
          <p:cNvPr id="2" name="Slide Number Placeholder 1">
            <a:extLst>
              <a:ext uri="{FF2B5EF4-FFF2-40B4-BE49-F238E27FC236}">
                <a16:creationId xmlns:a16="http://schemas.microsoft.com/office/drawing/2014/main" id="{192606A3-6710-1A4A-95D0-B3414A4716C9}"/>
              </a:ext>
            </a:extLst>
          </p:cNvPr>
          <p:cNvSpPr>
            <a:spLocks noGrp="1"/>
          </p:cNvSpPr>
          <p:nvPr>
            <p:ph type="sldNum" sz="quarter" idx="2"/>
          </p:nvPr>
        </p:nvSpPr>
        <p:spPr bwMode="auto">
          <a:xfrm>
            <a:off x="9652000" y="6245227"/>
            <a:ext cx="2133600" cy="476251"/>
          </a:xfrm>
          <a:prstGeom prst="rect">
            <a:avLst/>
          </a:prstGeom>
          <a:noFill/>
          <a:ln w="9525">
            <a:noFill/>
            <a:miter lim="800000"/>
          </a:ln>
          <a:effec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54</a:t>
            </a:fld>
            <a:endParaRPr lang="en-AU"/>
          </a:p>
        </p:txBody>
      </p:sp>
      <p:pic>
        <p:nvPicPr>
          <p:cNvPr id="5" name="Picture 4" descr="Graphical user interface&#10;&#10;Description automatically generated">
            <a:extLst>
              <a:ext uri="{FF2B5EF4-FFF2-40B4-BE49-F238E27FC236}">
                <a16:creationId xmlns:a16="http://schemas.microsoft.com/office/drawing/2014/main" id="{4E3C9C4D-2DB0-6D01-ABE4-0D984488E48F}"/>
              </a:ext>
            </a:extLst>
          </p:cNvPr>
          <p:cNvPicPr>
            <a:picLocks noChangeAspect="1"/>
          </p:cNvPicPr>
          <p:nvPr/>
        </p:nvPicPr>
        <p:blipFill>
          <a:blip r:embed="rId2"/>
          <a:stretch>
            <a:fillRect/>
          </a:stretch>
        </p:blipFill>
        <p:spPr>
          <a:xfrm>
            <a:off x="838200" y="2039622"/>
            <a:ext cx="10420398" cy="2509437"/>
          </a:xfrm>
          <a:prstGeom prst="rect">
            <a:avLst/>
          </a:prstGeom>
        </p:spPr>
      </p:pic>
      <p:sp>
        <p:nvSpPr>
          <p:cNvPr id="6" name="TextBox 5">
            <a:extLst>
              <a:ext uri="{FF2B5EF4-FFF2-40B4-BE49-F238E27FC236}">
                <a16:creationId xmlns:a16="http://schemas.microsoft.com/office/drawing/2014/main" id="{A46D3EC0-9C64-F6F3-D578-D1A38D570628}"/>
              </a:ext>
            </a:extLst>
          </p:cNvPr>
          <p:cNvSpPr txBox="1"/>
          <p:nvPr/>
        </p:nvSpPr>
        <p:spPr>
          <a:xfrm>
            <a:off x="8229261" y="6245227"/>
            <a:ext cx="2996973" cy="307777"/>
          </a:xfrm>
          <a:prstGeom prst="rect">
            <a:avLst/>
          </a:prstGeom>
          <a:noFill/>
        </p:spPr>
        <p:txBody>
          <a:bodyPr wrap="square">
            <a:spAutoFit/>
          </a:bodyPr>
          <a:lstStyle/>
          <a:p>
            <a:r>
              <a:rPr lang="en-CH" dirty="0"/>
              <a:t>https://arxiv.org/pdf/2003.03810.pdf</a:t>
            </a:r>
          </a:p>
        </p:txBody>
      </p:sp>
      <p:sp>
        <p:nvSpPr>
          <p:cNvPr id="10" name="Title 3">
            <a:extLst>
              <a:ext uri="{FF2B5EF4-FFF2-40B4-BE49-F238E27FC236}">
                <a16:creationId xmlns:a16="http://schemas.microsoft.com/office/drawing/2014/main" id="{581123D2-1481-68BE-223D-439EA899EFCD}"/>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3280946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72" name="Rounded Rectangle 5"/>
          <p:cNvGrpSpPr/>
          <p:nvPr/>
        </p:nvGrpSpPr>
        <p:grpSpPr>
          <a:xfrm>
            <a:off x="365019" y="4883499"/>
            <a:ext cx="990955" cy="970208"/>
            <a:chOff x="0" y="0"/>
            <a:chExt cx="1981907" cy="1940414"/>
          </a:xfrm>
        </p:grpSpPr>
        <p:sp>
          <p:nvSpPr>
            <p:cNvPr id="570" name="Rounded Rectangle"/>
            <p:cNvSpPr/>
            <p:nvPr/>
          </p:nvSpPr>
          <p:spPr>
            <a:xfrm>
              <a:off x="0" y="0"/>
              <a:ext cx="1981907" cy="1940414"/>
            </a:xfrm>
            <a:prstGeom prst="roundRect">
              <a:avLst>
                <a:gd name="adj" fmla="val 16667"/>
              </a:avLst>
            </a:prstGeom>
            <a:solidFill>
              <a:srgbClr val="FFFFFF"/>
            </a:solidFill>
            <a:ln w="63500" cap="flat">
              <a:solidFill>
                <a:srgbClr val="2185C5"/>
              </a:solidFill>
              <a:prstDash val="solid"/>
              <a:round/>
            </a:ln>
            <a:effectLst/>
          </p:spPr>
          <p:txBody>
            <a:bodyPr wrap="square" lIns="60960" tIns="60960" rIns="60960" bIns="60960" numCol="1" anchor="ctr">
              <a:noAutofit/>
            </a:bodyPr>
            <a:lstStyle/>
            <a:p>
              <a:pPr defTabSz="1219200">
                <a:defRPr sz="3600">
                  <a:solidFill>
                    <a:srgbClr val="677480"/>
                  </a:solidFill>
                  <a:latin typeface="Arial"/>
                  <a:ea typeface="Arial"/>
                  <a:cs typeface="Arial"/>
                  <a:sym typeface="Arial"/>
                </a:defRPr>
              </a:pPr>
              <a:endParaRPr sz="1800"/>
            </a:p>
          </p:txBody>
        </p:sp>
        <p:sp>
          <p:nvSpPr>
            <p:cNvPr id="571" name="bZx"/>
            <p:cNvSpPr txBox="1"/>
            <p:nvPr/>
          </p:nvSpPr>
          <p:spPr>
            <a:xfrm>
              <a:off x="250510" y="570097"/>
              <a:ext cx="1480890" cy="800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numCol="1" anchor="ctr">
              <a:spAutoFit/>
            </a:bodyPr>
            <a:lstStyle>
              <a:lvl1pPr defTabSz="2438400">
                <a:defRPr sz="3600" b="1">
                  <a:solidFill>
                    <a:srgbClr val="677480"/>
                  </a:solidFill>
                  <a:latin typeface="Arial"/>
                  <a:ea typeface="Arial"/>
                  <a:cs typeface="Arial"/>
                  <a:sym typeface="Arial"/>
                </a:defRPr>
              </a:lvl1pPr>
            </a:lstStyle>
            <a:p>
              <a:r>
                <a:rPr sz="1800"/>
                <a:t>bZx</a:t>
              </a:r>
            </a:p>
          </p:txBody>
        </p:sp>
      </p:grpSp>
      <p:sp>
        <p:nvSpPr>
          <p:cNvPr id="578" name="Straight Arrow Connector 6"/>
          <p:cNvSpPr/>
          <p:nvPr/>
        </p:nvSpPr>
        <p:spPr>
          <a:xfrm>
            <a:off x="1371891" y="5368602"/>
            <a:ext cx="1274646"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63500">
            <a:solidFill>
              <a:srgbClr val="F20253"/>
            </a:solidFill>
            <a:tailEnd type="triangle"/>
          </a:ln>
          <a:effectLst>
            <a:outerShdw blurRad="101600" dist="50800" dir="5400000" rotWithShape="0">
              <a:srgbClr val="000000">
                <a:alpha val="38000"/>
              </a:srgbClr>
            </a:outerShdw>
          </a:effectLst>
        </p:spPr>
        <p:txBody>
          <a:bodyPr/>
          <a:lstStyle/>
          <a:p>
            <a:endParaRPr sz="1250"/>
          </a:p>
        </p:txBody>
      </p:sp>
      <p:sp>
        <p:nvSpPr>
          <p:cNvPr id="574" name="Rectangle 7"/>
          <p:cNvSpPr txBox="1"/>
          <p:nvPr/>
        </p:nvSpPr>
        <p:spPr>
          <a:xfrm>
            <a:off x="1364677" y="4920361"/>
            <a:ext cx="1272097"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dirty="0"/>
              <a:t>7,500 ETH</a:t>
            </a:r>
            <a:endParaRPr lang="de-DE" sz="1800" dirty="0"/>
          </a:p>
          <a:p>
            <a:endParaRPr lang="en-CH" sz="1800" dirty="0"/>
          </a:p>
          <a:p>
            <a:r>
              <a:rPr lang="en-CH" sz="1800" dirty="0"/>
              <a:t>Flash Loan</a:t>
            </a:r>
            <a:endParaRPr sz="1800" dirty="0"/>
          </a:p>
        </p:txBody>
      </p:sp>
      <p:sp>
        <p:nvSpPr>
          <p:cNvPr id="575" name="Adversary…"/>
          <p:cNvSpPr/>
          <p:nvPr/>
        </p:nvSpPr>
        <p:spPr>
          <a:xfrm>
            <a:off x="2662411" y="4599682"/>
            <a:ext cx="2375125" cy="1537840"/>
          </a:xfrm>
          <a:prstGeom prst="roundRect">
            <a:avLst>
              <a:gd name="adj" fmla="val 20498"/>
            </a:avLst>
          </a:prstGeom>
          <a:solidFill>
            <a:srgbClr val="FFFFFF"/>
          </a:solidFill>
          <a:ln w="63500">
            <a:solidFill>
              <a:srgbClr val="FF2600"/>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b="1">
                <a:solidFill>
                  <a:srgbClr val="677480"/>
                </a:solidFill>
                <a:latin typeface="Arial"/>
                <a:ea typeface="Arial"/>
                <a:cs typeface="Arial"/>
                <a:sym typeface="Arial"/>
              </a:defRPr>
            </a:pPr>
            <a:r>
              <a:rPr sz="1800"/>
              <a:t>Adversary</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7,500 ETH</a:t>
            </a:r>
          </a:p>
        </p:txBody>
      </p:sp>
      <p:sp>
        <p:nvSpPr>
          <p:cNvPr id="2" name="Slide Number Placeholder 1">
            <a:extLst>
              <a:ext uri="{FF2B5EF4-FFF2-40B4-BE49-F238E27FC236}">
                <a16:creationId xmlns:a16="http://schemas.microsoft.com/office/drawing/2014/main" id="{D4464FE7-23BE-AD40-BDF9-4EC43FB4B09E}"/>
              </a:ext>
            </a:extLst>
          </p:cNvPr>
          <p:cNvSpPr>
            <a:spLocks noGrp="1"/>
          </p:cNvSpPr>
          <p:nvPr>
            <p:ph type="sldNum" sz="quarter" idx="2"/>
          </p:nvPr>
        </p:nvSpPr>
        <p:spPr bwMode="auto">
          <a:xfrm>
            <a:off x="9652000" y="6245227"/>
            <a:ext cx="2133600" cy="476251"/>
          </a:xfrm>
          <a:prstGeom prst="rect">
            <a:avLst/>
          </a:prstGeom>
          <a:noFill/>
          <a:ln w="9525">
            <a:noFill/>
            <a:miter lim="800000"/>
          </a:ln>
          <a:effec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55</a:t>
            </a:fld>
            <a:endParaRPr lang="en-AU"/>
          </a:p>
        </p:txBody>
      </p:sp>
      <p:sp>
        <p:nvSpPr>
          <p:cNvPr id="6" name="Title 3">
            <a:extLst>
              <a:ext uri="{FF2B5EF4-FFF2-40B4-BE49-F238E27FC236}">
                <a16:creationId xmlns:a16="http://schemas.microsoft.com/office/drawing/2014/main" id="{897E094C-EBFD-EC3F-D0BA-B9E05AF33B60}"/>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4062287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82" name="Rounded Rectangle 5"/>
          <p:cNvGrpSpPr/>
          <p:nvPr/>
        </p:nvGrpSpPr>
        <p:grpSpPr>
          <a:xfrm>
            <a:off x="365019" y="4883499"/>
            <a:ext cx="990955" cy="970208"/>
            <a:chOff x="0" y="0"/>
            <a:chExt cx="1981907" cy="1940414"/>
          </a:xfrm>
        </p:grpSpPr>
        <p:sp>
          <p:nvSpPr>
            <p:cNvPr id="580" name="Rounded Rectangle"/>
            <p:cNvSpPr/>
            <p:nvPr/>
          </p:nvSpPr>
          <p:spPr>
            <a:xfrm>
              <a:off x="0" y="0"/>
              <a:ext cx="1981907" cy="1940414"/>
            </a:xfrm>
            <a:prstGeom prst="roundRect">
              <a:avLst>
                <a:gd name="adj" fmla="val 16667"/>
              </a:avLst>
            </a:prstGeom>
            <a:solidFill>
              <a:srgbClr val="FFFFFF"/>
            </a:solidFill>
            <a:ln w="63500" cap="flat">
              <a:solidFill>
                <a:srgbClr val="2185C5"/>
              </a:solidFill>
              <a:prstDash val="solid"/>
              <a:round/>
            </a:ln>
            <a:effectLst/>
          </p:spPr>
          <p:txBody>
            <a:bodyPr wrap="square" lIns="60960" tIns="60960" rIns="60960" bIns="60960" numCol="1" anchor="ctr">
              <a:noAutofit/>
            </a:bodyPr>
            <a:lstStyle/>
            <a:p>
              <a:pPr defTabSz="1219200">
                <a:defRPr sz="3600">
                  <a:solidFill>
                    <a:srgbClr val="677480"/>
                  </a:solidFill>
                  <a:latin typeface="Arial"/>
                  <a:ea typeface="Arial"/>
                  <a:cs typeface="Arial"/>
                  <a:sym typeface="Arial"/>
                </a:defRPr>
              </a:pPr>
              <a:endParaRPr sz="1800"/>
            </a:p>
          </p:txBody>
        </p:sp>
        <p:sp>
          <p:nvSpPr>
            <p:cNvPr id="581" name="bZx"/>
            <p:cNvSpPr txBox="1"/>
            <p:nvPr/>
          </p:nvSpPr>
          <p:spPr>
            <a:xfrm>
              <a:off x="250510" y="570097"/>
              <a:ext cx="1480890" cy="800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numCol="1" anchor="ctr">
              <a:spAutoFit/>
            </a:bodyPr>
            <a:lstStyle>
              <a:lvl1pPr defTabSz="2438400">
                <a:defRPr sz="3600" b="1">
                  <a:solidFill>
                    <a:srgbClr val="677480"/>
                  </a:solidFill>
                  <a:latin typeface="Arial"/>
                  <a:ea typeface="Arial"/>
                  <a:cs typeface="Arial"/>
                  <a:sym typeface="Arial"/>
                </a:defRPr>
              </a:lvl1pPr>
            </a:lstStyle>
            <a:p>
              <a:r>
                <a:rPr sz="1800"/>
                <a:t>bZx</a:t>
              </a:r>
            </a:p>
          </p:txBody>
        </p:sp>
      </p:grpSp>
      <p:sp>
        <p:nvSpPr>
          <p:cNvPr id="583" name="Adversary…"/>
          <p:cNvSpPr/>
          <p:nvPr/>
        </p:nvSpPr>
        <p:spPr>
          <a:xfrm>
            <a:off x="2662411" y="4599682"/>
            <a:ext cx="2375125" cy="1537840"/>
          </a:xfrm>
          <a:prstGeom prst="roundRect">
            <a:avLst>
              <a:gd name="adj" fmla="val 20498"/>
            </a:avLst>
          </a:prstGeom>
          <a:solidFill>
            <a:srgbClr val="FFFFFF"/>
          </a:solidFill>
          <a:ln w="63500">
            <a:solidFill>
              <a:srgbClr val="FF2600"/>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b="1">
                <a:solidFill>
                  <a:srgbClr val="677480"/>
                </a:solidFill>
                <a:latin typeface="Arial"/>
                <a:ea typeface="Arial"/>
                <a:cs typeface="Arial"/>
                <a:sym typeface="Arial"/>
              </a:defRPr>
            </a:pPr>
            <a:r>
              <a:rPr sz="1800"/>
              <a:t>Adversary</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6,960 ETH</a:t>
            </a:r>
          </a:p>
          <a:p>
            <a:pPr defTabSz="1219200">
              <a:defRPr sz="3600">
                <a:solidFill>
                  <a:srgbClr val="677480"/>
                </a:solidFill>
                <a:latin typeface="Arial"/>
                <a:ea typeface="Arial"/>
                <a:cs typeface="Arial"/>
                <a:sym typeface="Arial"/>
              </a:defRPr>
            </a:pPr>
            <a:r>
              <a:rPr sz="1800"/>
              <a:t>92,419.70 sUSD</a:t>
            </a:r>
          </a:p>
        </p:txBody>
      </p:sp>
      <p:sp>
        <p:nvSpPr>
          <p:cNvPr id="584" name="Rounded Rectangle 5"/>
          <p:cNvSpPr/>
          <p:nvPr/>
        </p:nvSpPr>
        <p:spPr>
          <a:xfrm>
            <a:off x="9523157" y="1330205"/>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Uniswap</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879.76 ETH</a:t>
            </a:r>
          </a:p>
          <a:p>
            <a:pPr defTabSz="1219200">
              <a:defRPr sz="3600">
                <a:solidFill>
                  <a:srgbClr val="677480"/>
                </a:solidFill>
                <a:latin typeface="Arial"/>
                <a:ea typeface="Arial"/>
                <a:cs typeface="Arial"/>
                <a:sym typeface="Arial"/>
              </a:defRPr>
            </a:pPr>
            <a:r>
              <a:rPr sz="1800"/>
              <a:t>243,441.12 sUSD</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1,419.76 ETH</a:t>
            </a:r>
          </a:p>
          <a:p>
            <a:pPr defTabSz="1219200">
              <a:defRPr sz="3600">
                <a:solidFill>
                  <a:srgbClr val="677480"/>
                </a:solidFill>
                <a:latin typeface="Arial"/>
                <a:ea typeface="Arial"/>
                <a:cs typeface="Arial"/>
                <a:sym typeface="Arial"/>
              </a:defRPr>
            </a:pPr>
            <a:r>
              <a:rPr sz="1800"/>
              <a:t>151,021.42 sUSD</a:t>
            </a:r>
          </a:p>
        </p:txBody>
      </p:sp>
      <p:sp>
        <p:nvSpPr>
          <p:cNvPr id="585" name="Line"/>
          <p:cNvSpPr/>
          <p:nvPr/>
        </p:nvSpPr>
        <p:spPr>
          <a:xfrm>
            <a:off x="10727653" y="2633883"/>
            <a:ext cx="1" cy="27312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586" name="Line"/>
          <p:cNvSpPr/>
          <p:nvPr/>
        </p:nvSpPr>
        <p:spPr>
          <a:xfrm>
            <a:off x="5044889" y="3716147"/>
            <a:ext cx="5575170" cy="1748402"/>
          </a:xfrm>
          <a:custGeom>
            <a:avLst/>
            <a:gdLst/>
            <a:ahLst/>
            <a:cxnLst>
              <a:cxn ang="0">
                <a:pos x="wd2" y="hd2"/>
              </a:cxn>
              <a:cxn ang="5400000">
                <a:pos x="wd2" y="hd2"/>
              </a:cxn>
              <a:cxn ang="10800000">
                <a:pos x="wd2" y="hd2"/>
              </a:cxn>
              <a:cxn ang="16200000">
                <a:pos x="wd2" y="hd2"/>
              </a:cxn>
            </a:cxnLst>
            <a:rect l="0" t="0" r="r" b="b"/>
            <a:pathLst>
              <a:path w="21600" h="21600" extrusionOk="0">
                <a:moveTo>
                  <a:pt x="0" y="21327"/>
                </a:moveTo>
                <a:lnTo>
                  <a:pt x="21567" y="21600"/>
                </a:lnTo>
                <a:lnTo>
                  <a:pt x="21600" y="0"/>
                </a:lnTo>
              </a:path>
            </a:pathLst>
          </a:custGeom>
          <a:ln w="63500">
            <a:solidFill>
              <a:srgbClr val="2185C5"/>
            </a:solidFill>
            <a:head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587" name="Line"/>
          <p:cNvSpPr/>
          <p:nvPr/>
        </p:nvSpPr>
        <p:spPr>
          <a:xfrm>
            <a:off x="5059064" y="3737776"/>
            <a:ext cx="5858391" cy="1967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35" y="21450"/>
                </a:lnTo>
                <a:lnTo>
                  <a:pt x="21600" y="0"/>
                </a:lnTo>
              </a:path>
            </a:pathLst>
          </a:cu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588" name="Rectangle 7"/>
          <p:cNvSpPr txBox="1"/>
          <p:nvPr/>
        </p:nvSpPr>
        <p:spPr>
          <a:xfrm>
            <a:off x="7392098" y="5697877"/>
            <a:ext cx="127209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540 ETH</a:t>
            </a:r>
          </a:p>
        </p:txBody>
      </p:sp>
      <p:sp>
        <p:nvSpPr>
          <p:cNvPr id="589" name="Rectangle 7"/>
          <p:cNvSpPr txBox="1"/>
          <p:nvPr/>
        </p:nvSpPr>
        <p:spPr>
          <a:xfrm>
            <a:off x="7120055" y="5052647"/>
            <a:ext cx="202918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92,419.70 sUSD</a:t>
            </a:r>
          </a:p>
        </p:txBody>
      </p:sp>
      <p:sp>
        <p:nvSpPr>
          <p:cNvPr id="590" name="Exchange rate: (step 2) 171.15 sUSD/ETH"/>
          <p:cNvSpPr txBox="1"/>
          <p:nvPr/>
        </p:nvSpPr>
        <p:spPr>
          <a:xfrm>
            <a:off x="5463997" y="6323433"/>
            <a:ext cx="559210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p>
            <a:pPr algn="r" defTabSz="1219200">
              <a:defRPr sz="3600">
                <a:solidFill>
                  <a:srgbClr val="677480"/>
                </a:solidFill>
                <a:latin typeface="Arial"/>
                <a:ea typeface="Arial"/>
                <a:cs typeface="Arial"/>
                <a:sym typeface="Arial"/>
              </a:defRPr>
            </a:pPr>
            <a:r>
              <a:rPr sz="1800" b="1"/>
              <a:t>Exchange rate:</a:t>
            </a:r>
            <a:r>
              <a:rPr sz="1800"/>
              <a:t> (step 2) 171.15 sUSD/ETH</a:t>
            </a:r>
          </a:p>
        </p:txBody>
      </p:sp>
      <p:sp>
        <p:nvSpPr>
          <p:cNvPr id="2" name="Slide Number Placeholder 1">
            <a:extLst>
              <a:ext uri="{FF2B5EF4-FFF2-40B4-BE49-F238E27FC236}">
                <a16:creationId xmlns:a16="http://schemas.microsoft.com/office/drawing/2014/main" id="{1C170336-1471-9542-B6EF-18F67BAE3F29}"/>
              </a:ext>
            </a:extLst>
          </p:cNvPr>
          <p:cNvSpPr>
            <a:spLocks noGrp="1"/>
          </p:cNvSpPr>
          <p:nvPr>
            <p:ph type="sldNum" sz="quarter" idx="2"/>
          </p:nvPr>
        </p:nvSpPr>
        <p:spPr bwMode="auto">
          <a:xfrm>
            <a:off x="9652000" y="6245227"/>
            <a:ext cx="2133600" cy="476251"/>
          </a:xfrm>
          <a:prstGeom prst="rect">
            <a:avLst/>
          </a:prstGeom>
          <a:noFill/>
          <a:ln w="9525">
            <a:noFill/>
            <a:miter lim="800000"/>
          </a:ln>
          <a:effec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56</a:t>
            </a:fld>
            <a:endParaRPr lang="en-AU"/>
          </a:p>
        </p:txBody>
      </p:sp>
      <p:sp>
        <p:nvSpPr>
          <p:cNvPr id="5" name="Title 3">
            <a:extLst>
              <a:ext uri="{FF2B5EF4-FFF2-40B4-BE49-F238E27FC236}">
                <a16:creationId xmlns:a16="http://schemas.microsoft.com/office/drawing/2014/main" id="{8AAB2860-C80C-60A2-2651-01857C60AA89}"/>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3551734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96" name="Rounded Rectangle 5"/>
          <p:cNvGrpSpPr/>
          <p:nvPr/>
        </p:nvGrpSpPr>
        <p:grpSpPr>
          <a:xfrm>
            <a:off x="365019" y="4883499"/>
            <a:ext cx="990955" cy="970208"/>
            <a:chOff x="0" y="0"/>
            <a:chExt cx="1981907" cy="1940414"/>
          </a:xfrm>
        </p:grpSpPr>
        <p:sp>
          <p:nvSpPr>
            <p:cNvPr id="594" name="Rounded Rectangle"/>
            <p:cNvSpPr/>
            <p:nvPr/>
          </p:nvSpPr>
          <p:spPr>
            <a:xfrm>
              <a:off x="0" y="0"/>
              <a:ext cx="1981907" cy="1940414"/>
            </a:xfrm>
            <a:prstGeom prst="roundRect">
              <a:avLst>
                <a:gd name="adj" fmla="val 16667"/>
              </a:avLst>
            </a:prstGeom>
            <a:solidFill>
              <a:srgbClr val="FFFFFF"/>
            </a:solidFill>
            <a:ln w="63500" cap="flat">
              <a:solidFill>
                <a:srgbClr val="2185C5"/>
              </a:solidFill>
              <a:prstDash val="solid"/>
              <a:round/>
            </a:ln>
            <a:effectLst/>
          </p:spPr>
          <p:txBody>
            <a:bodyPr wrap="square" lIns="60960" tIns="60960" rIns="60960" bIns="60960" numCol="1" anchor="ctr">
              <a:noAutofit/>
            </a:bodyPr>
            <a:lstStyle/>
            <a:p>
              <a:pPr defTabSz="1219200">
                <a:defRPr sz="3600">
                  <a:solidFill>
                    <a:srgbClr val="677480"/>
                  </a:solidFill>
                  <a:latin typeface="Arial"/>
                  <a:ea typeface="Arial"/>
                  <a:cs typeface="Arial"/>
                  <a:sym typeface="Arial"/>
                </a:defRPr>
              </a:pPr>
              <a:endParaRPr sz="1800"/>
            </a:p>
          </p:txBody>
        </p:sp>
        <p:sp>
          <p:nvSpPr>
            <p:cNvPr id="595" name="bZx"/>
            <p:cNvSpPr txBox="1"/>
            <p:nvPr/>
          </p:nvSpPr>
          <p:spPr>
            <a:xfrm>
              <a:off x="250510" y="570097"/>
              <a:ext cx="1480890" cy="800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numCol="1" anchor="ctr">
              <a:spAutoFit/>
            </a:bodyPr>
            <a:lstStyle>
              <a:lvl1pPr defTabSz="2438400">
                <a:defRPr sz="3600" b="1">
                  <a:solidFill>
                    <a:srgbClr val="677480"/>
                  </a:solidFill>
                  <a:latin typeface="Arial"/>
                  <a:ea typeface="Arial"/>
                  <a:cs typeface="Arial"/>
                  <a:sym typeface="Arial"/>
                </a:defRPr>
              </a:lvl1pPr>
            </a:lstStyle>
            <a:p>
              <a:r>
                <a:rPr sz="1800"/>
                <a:t>bZx</a:t>
              </a:r>
            </a:p>
          </p:txBody>
        </p:sp>
      </p:grpSp>
      <p:sp>
        <p:nvSpPr>
          <p:cNvPr id="597" name="Adversary…"/>
          <p:cNvSpPr/>
          <p:nvPr/>
        </p:nvSpPr>
        <p:spPr>
          <a:xfrm>
            <a:off x="2662411" y="4599682"/>
            <a:ext cx="2375125" cy="1537840"/>
          </a:xfrm>
          <a:prstGeom prst="roundRect">
            <a:avLst>
              <a:gd name="adj" fmla="val 20498"/>
            </a:avLst>
          </a:prstGeom>
          <a:solidFill>
            <a:srgbClr val="FFFFFF"/>
          </a:solidFill>
          <a:ln w="63500">
            <a:solidFill>
              <a:srgbClr val="FF2600"/>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b="1">
                <a:solidFill>
                  <a:srgbClr val="677480"/>
                </a:solidFill>
                <a:latin typeface="Arial"/>
                <a:ea typeface="Arial"/>
                <a:cs typeface="Arial"/>
                <a:sym typeface="Arial"/>
              </a:defRPr>
            </a:pPr>
            <a:r>
              <a:rPr sz="1800"/>
              <a:t>Adversary</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6,960 ETH</a:t>
            </a:r>
          </a:p>
          <a:p>
            <a:pPr defTabSz="1219200">
              <a:defRPr sz="3600">
                <a:solidFill>
                  <a:srgbClr val="677480"/>
                </a:solidFill>
                <a:latin typeface="Arial"/>
                <a:ea typeface="Arial"/>
                <a:cs typeface="Arial"/>
                <a:sym typeface="Arial"/>
              </a:defRPr>
            </a:pPr>
            <a:r>
              <a:rPr sz="1800"/>
              <a:t>92,419.70 sUSD</a:t>
            </a:r>
          </a:p>
        </p:txBody>
      </p:sp>
      <p:sp>
        <p:nvSpPr>
          <p:cNvPr id="598" name="Rounded Rectangle 5"/>
          <p:cNvSpPr/>
          <p:nvPr/>
        </p:nvSpPr>
        <p:spPr>
          <a:xfrm>
            <a:off x="9523157" y="1330205"/>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Uniswap</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1,419.76 ETH</a:t>
            </a:r>
          </a:p>
          <a:p>
            <a:pPr defTabSz="1219200">
              <a:defRPr sz="3600">
                <a:solidFill>
                  <a:srgbClr val="677480"/>
                </a:solidFill>
                <a:latin typeface="Arial"/>
                <a:ea typeface="Arial"/>
                <a:cs typeface="Arial"/>
                <a:sym typeface="Arial"/>
              </a:defRPr>
            </a:pPr>
            <a:r>
              <a:rPr sz="1800"/>
              <a:t>151,021.42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106.05 sUSD/ETH</a:t>
            </a:r>
          </a:p>
        </p:txBody>
      </p:sp>
      <p:sp>
        <p:nvSpPr>
          <p:cNvPr id="599" name="Line"/>
          <p:cNvSpPr/>
          <p:nvPr/>
        </p:nvSpPr>
        <p:spPr>
          <a:xfrm>
            <a:off x="5044889" y="3716147"/>
            <a:ext cx="5575170" cy="1748402"/>
          </a:xfrm>
          <a:custGeom>
            <a:avLst/>
            <a:gdLst/>
            <a:ahLst/>
            <a:cxnLst>
              <a:cxn ang="0">
                <a:pos x="wd2" y="hd2"/>
              </a:cxn>
              <a:cxn ang="5400000">
                <a:pos x="wd2" y="hd2"/>
              </a:cxn>
              <a:cxn ang="10800000">
                <a:pos x="wd2" y="hd2"/>
              </a:cxn>
              <a:cxn ang="16200000">
                <a:pos x="wd2" y="hd2"/>
              </a:cxn>
            </a:cxnLst>
            <a:rect l="0" t="0" r="r" b="b"/>
            <a:pathLst>
              <a:path w="21600" h="21600" extrusionOk="0">
                <a:moveTo>
                  <a:pt x="0" y="21327"/>
                </a:moveTo>
                <a:lnTo>
                  <a:pt x="21567" y="21600"/>
                </a:lnTo>
                <a:lnTo>
                  <a:pt x="21600" y="0"/>
                </a:lnTo>
              </a:path>
            </a:pathLst>
          </a:custGeom>
          <a:ln w="63500">
            <a:solidFill>
              <a:srgbClr val="2185C5"/>
            </a:solidFill>
            <a:head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00" name="Line"/>
          <p:cNvSpPr/>
          <p:nvPr/>
        </p:nvSpPr>
        <p:spPr>
          <a:xfrm>
            <a:off x="5059064" y="3737776"/>
            <a:ext cx="5858391" cy="1967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35" y="21450"/>
                </a:lnTo>
                <a:lnTo>
                  <a:pt x="21600" y="0"/>
                </a:lnTo>
              </a:path>
            </a:pathLst>
          </a:cu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01" name="Rectangle 7"/>
          <p:cNvSpPr txBox="1"/>
          <p:nvPr/>
        </p:nvSpPr>
        <p:spPr>
          <a:xfrm>
            <a:off x="7392098" y="5697877"/>
            <a:ext cx="127209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540 ETH</a:t>
            </a:r>
          </a:p>
        </p:txBody>
      </p:sp>
      <p:sp>
        <p:nvSpPr>
          <p:cNvPr id="602" name="Rectangle 7"/>
          <p:cNvSpPr txBox="1"/>
          <p:nvPr/>
        </p:nvSpPr>
        <p:spPr>
          <a:xfrm>
            <a:off x="7120055" y="5052647"/>
            <a:ext cx="202918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92,419.70 sUSD</a:t>
            </a:r>
          </a:p>
        </p:txBody>
      </p:sp>
      <p:sp>
        <p:nvSpPr>
          <p:cNvPr id="603" name="Exchange rate: (step 2) 171.15 sUSD/ETH"/>
          <p:cNvSpPr txBox="1"/>
          <p:nvPr/>
        </p:nvSpPr>
        <p:spPr>
          <a:xfrm>
            <a:off x="5463997" y="6323433"/>
            <a:ext cx="559210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p>
            <a:pPr algn="r" defTabSz="1219200">
              <a:defRPr sz="3600">
                <a:solidFill>
                  <a:srgbClr val="677480"/>
                </a:solidFill>
                <a:latin typeface="Arial"/>
                <a:ea typeface="Arial"/>
                <a:cs typeface="Arial"/>
                <a:sym typeface="Arial"/>
              </a:defRPr>
            </a:pPr>
            <a:r>
              <a:rPr sz="1800" b="1"/>
              <a:t>Exchange rate:</a:t>
            </a:r>
            <a:r>
              <a:rPr sz="1800"/>
              <a:t> (step 2) 171.15 sUSD/ETH</a:t>
            </a:r>
          </a:p>
        </p:txBody>
      </p:sp>
      <p:sp>
        <p:nvSpPr>
          <p:cNvPr id="2" name="Slide Number Placeholder 1">
            <a:extLst>
              <a:ext uri="{FF2B5EF4-FFF2-40B4-BE49-F238E27FC236}">
                <a16:creationId xmlns:a16="http://schemas.microsoft.com/office/drawing/2014/main" id="{D85E546D-0B2E-9749-8891-348D3B104CE4}"/>
              </a:ext>
            </a:extLst>
          </p:cNvPr>
          <p:cNvSpPr>
            <a:spLocks noGrp="1"/>
          </p:cNvSpPr>
          <p:nvPr>
            <p:ph type="sldNum" sz="quarter" idx="2"/>
          </p:nvPr>
        </p:nvSpPr>
        <p:spPr bwMode="auto">
          <a:xfrm>
            <a:off x="9652000" y="6245227"/>
            <a:ext cx="2133600" cy="476251"/>
          </a:xfrm>
          <a:prstGeom prst="rect">
            <a:avLst/>
          </a:prstGeom>
          <a:noFill/>
          <a:ln w="9525">
            <a:noFill/>
            <a:miter lim="800000"/>
          </a:ln>
          <a:effec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57</a:t>
            </a:fld>
            <a:endParaRPr lang="en-AU"/>
          </a:p>
        </p:txBody>
      </p:sp>
      <p:sp>
        <p:nvSpPr>
          <p:cNvPr id="5" name="Title 3">
            <a:extLst>
              <a:ext uri="{FF2B5EF4-FFF2-40B4-BE49-F238E27FC236}">
                <a16:creationId xmlns:a16="http://schemas.microsoft.com/office/drawing/2014/main" id="{A6E907E5-5962-F829-2F44-DDC7DF3BEB49}"/>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1870074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7" name="Slide Number Placeholder 3"/>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58</a:t>
            </a:fld>
            <a:endParaRPr/>
          </a:p>
        </p:txBody>
      </p:sp>
      <p:grpSp>
        <p:nvGrpSpPr>
          <p:cNvPr id="610" name="Rounded Rectangle 5"/>
          <p:cNvGrpSpPr/>
          <p:nvPr/>
        </p:nvGrpSpPr>
        <p:grpSpPr>
          <a:xfrm>
            <a:off x="365019" y="4883499"/>
            <a:ext cx="990955" cy="970208"/>
            <a:chOff x="0" y="0"/>
            <a:chExt cx="1981907" cy="1940414"/>
          </a:xfrm>
        </p:grpSpPr>
        <p:sp>
          <p:nvSpPr>
            <p:cNvPr id="608" name="Rounded Rectangle"/>
            <p:cNvSpPr/>
            <p:nvPr/>
          </p:nvSpPr>
          <p:spPr>
            <a:xfrm>
              <a:off x="0" y="0"/>
              <a:ext cx="1981907" cy="1940414"/>
            </a:xfrm>
            <a:prstGeom prst="roundRect">
              <a:avLst>
                <a:gd name="adj" fmla="val 16667"/>
              </a:avLst>
            </a:prstGeom>
            <a:solidFill>
              <a:srgbClr val="FFFFFF"/>
            </a:solidFill>
            <a:ln w="63500" cap="flat">
              <a:solidFill>
                <a:srgbClr val="2185C5"/>
              </a:solidFill>
              <a:prstDash val="solid"/>
              <a:round/>
            </a:ln>
            <a:effectLst/>
          </p:spPr>
          <p:txBody>
            <a:bodyPr wrap="square" lIns="60960" tIns="60960" rIns="60960" bIns="60960" numCol="1" anchor="ctr">
              <a:noAutofit/>
            </a:bodyPr>
            <a:lstStyle/>
            <a:p>
              <a:pPr defTabSz="1219200">
                <a:defRPr sz="3600">
                  <a:solidFill>
                    <a:srgbClr val="677480"/>
                  </a:solidFill>
                  <a:latin typeface="Arial"/>
                  <a:ea typeface="Arial"/>
                  <a:cs typeface="Arial"/>
                  <a:sym typeface="Arial"/>
                </a:defRPr>
              </a:pPr>
              <a:endParaRPr sz="1800"/>
            </a:p>
          </p:txBody>
        </p:sp>
        <p:sp>
          <p:nvSpPr>
            <p:cNvPr id="609" name="bZx"/>
            <p:cNvSpPr txBox="1"/>
            <p:nvPr/>
          </p:nvSpPr>
          <p:spPr>
            <a:xfrm>
              <a:off x="250510" y="570097"/>
              <a:ext cx="1480890" cy="800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numCol="1" anchor="ctr">
              <a:spAutoFit/>
            </a:bodyPr>
            <a:lstStyle>
              <a:lvl1pPr defTabSz="2438400">
                <a:defRPr sz="3600" b="1">
                  <a:solidFill>
                    <a:srgbClr val="677480"/>
                  </a:solidFill>
                  <a:latin typeface="Arial"/>
                  <a:ea typeface="Arial"/>
                  <a:cs typeface="Arial"/>
                  <a:sym typeface="Arial"/>
                </a:defRPr>
              </a:lvl1pPr>
            </a:lstStyle>
            <a:p>
              <a:r>
                <a:rPr sz="1800"/>
                <a:t>bZx</a:t>
              </a:r>
            </a:p>
          </p:txBody>
        </p:sp>
      </p:grpSp>
      <p:sp>
        <p:nvSpPr>
          <p:cNvPr id="611" name="Adversary…"/>
          <p:cNvSpPr/>
          <p:nvPr/>
        </p:nvSpPr>
        <p:spPr>
          <a:xfrm>
            <a:off x="2662411" y="4599682"/>
            <a:ext cx="2375125" cy="1537840"/>
          </a:xfrm>
          <a:prstGeom prst="roundRect">
            <a:avLst>
              <a:gd name="adj" fmla="val 20498"/>
            </a:avLst>
          </a:prstGeom>
          <a:solidFill>
            <a:srgbClr val="FFFFFF"/>
          </a:solidFill>
          <a:ln w="63500">
            <a:solidFill>
              <a:srgbClr val="FF2600"/>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b="1">
                <a:solidFill>
                  <a:srgbClr val="677480"/>
                </a:solidFill>
                <a:latin typeface="Arial"/>
                <a:ea typeface="Arial"/>
                <a:cs typeface="Arial"/>
                <a:sym typeface="Arial"/>
              </a:defRPr>
            </a:pPr>
            <a:r>
              <a:rPr sz="1800"/>
              <a:t>Adversary</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6,600 ETH</a:t>
            </a:r>
          </a:p>
          <a:p>
            <a:pPr defTabSz="1219200">
              <a:defRPr sz="3600">
                <a:solidFill>
                  <a:srgbClr val="677480"/>
                </a:solidFill>
                <a:latin typeface="Arial"/>
                <a:ea typeface="Arial"/>
                <a:cs typeface="Arial"/>
                <a:sym typeface="Arial"/>
              </a:defRPr>
            </a:pPr>
            <a:r>
              <a:rPr sz="1800"/>
              <a:t>156,003.79 sUSD</a:t>
            </a:r>
          </a:p>
        </p:txBody>
      </p:sp>
      <p:sp>
        <p:nvSpPr>
          <p:cNvPr id="612" name="Rounded Rectangle 5"/>
          <p:cNvSpPr/>
          <p:nvPr/>
        </p:nvSpPr>
        <p:spPr>
          <a:xfrm>
            <a:off x="9523157" y="1330205"/>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Uniswap</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1,419.76 ETH</a:t>
            </a:r>
          </a:p>
          <a:p>
            <a:pPr defTabSz="1219200">
              <a:defRPr sz="3600">
                <a:solidFill>
                  <a:srgbClr val="677480"/>
                </a:solidFill>
                <a:latin typeface="Arial"/>
                <a:ea typeface="Arial"/>
                <a:cs typeface="Arial"/>
                <a:sym typeface="Arial"/>
              </a:defRPr>
            </a:pPr>
            <a:r>
              <a:rPr sz="1800"/>
              <a:t>151,021.42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106.05 sUSD/ETH</a:t>
            </a:r>
          </a:p>
        </p:txBody>
      </p:sp>
      <p:sp>
        <p:nvSpPr>
          <p:cNvPr id="613" name="Rounded Rectangle 5"/>
          <p:cNvSpPr/>
          <p:nvPr/>
        </p:nvSpPr>
        <p:spPr>
          <a:xfrm>
            <a:off x="9523157" y="3933632"/>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Kyber Reserve</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0.91 ETH</a:t>
            </a:r>
          </a:p>
          <a:p>
            <a:pPr defTabSz="1219200">
              <a:defRPr sz="3600">
                <a:solidFill>
                  <a:srgbClr val="677480"/>
                </a:solidFill>
                <a:latin typeface="Arial"/>
                <a:ea typeface="Arial"/>
                <a:cs typeface="Arial"/>
                <a:sym typeface="Arial"/>
              </a:defRPr>
            </a:pPr>
            <a:r>
              <a:rPr sz="1800"/>
              <a:t>107,901.90 sUSD</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360.91 ETH</a:t>
            </a:r>
          </a:p>
          <a:p>
            <a:pPr defTabSz="1219200">
              <a:defRPr sz="3600">
                <a:solidFill>
                  <a:srgbClr val="677480"/>
                </a:solidFill>
                <a:latin typeface="Arial"/>
                <a:ea typeface="Arial"/>
                <a:cs typeface="Arial"/>
                <a:sym typeface="Arial"/>
              </a:defRPr>
            </a:pPr>
            <a:r>
              <a:rPr sz="1800"/>
              <a:t>44,317.80 sUSD</a:t>
            </a:r>
          </a:p>
        </p:txBody>
      </p:sp>
      <p:sp>
        <p:nvSpPr>
          <p:cNvPr id="614" name="Line"/>
          <p:cNvSpPr/>
          <p:nvPr/>
        </p:nvSpPr>
        <p:spPr>
          <a:xfrm>
            <a:off x="10727653" y="5232042"/>
            <a:ext cx="1" cy="27312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15" name="Line"/>
          <p:cNvSpPr/>
          <p:nvPr/>
        </p:nvSpPr>
        <p:spPr>
          <a:xfrm>
            <a:off x="5036986" y="5006097"/>
            <a:ext cx="4503928"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16" name="Rectangle 7"/>
          <p:cNvSpPr txBox="1"/>
          <p:nvPr/>
        </p:nvSpPr>
        <p:spPr>
          <a:xfrm>
            <a:off x="6652901" y="4619345"/>
            <a:ext cx="127209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360 ETH</a:t>
            </a:r>
          </a:p>
        </p:txBody>
      </p:sp>
      <p:sp>
        <p:nvSpPr>
          <p:cNvPr id="617" name="Line"/>
          <p:cNvSpPr/>
          <p:nvPr/>
        </p:nvSpPr>
        <p:spPr>
          <a:xfrm flipH="1" flipV="1">
            <a:off x="5068717" y="5212311"/>
            <a:ext cx="4440465"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18" name="Rectangle 7"/>
          <p:cNvSpPr txBox="1"/>
          <p:nvPr/>
        </p:nvSpPr>
        <p:spPr>
          <a:xfrm>
            <a:off x="6239380" y="5337245"/>
            <a:ext cx="209914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63,584.09 sUSD</a:t>
            </a:r>
          </a:p>
        </p:txBody>
      </p:sp>
      <p:sp>
        <p:nvSpPr>
          <p:cNvPr id="619" name="Exchange rate: (step 2) 171.15 sUSD/ETH;   (step 3)  176.62 sUSD/ETH"/>
          <p:cNvSpPr txBox="1"/>
          <p:nvPr/>
        </p:nvSpPr>
        <p:spPr>
          <a:xfrm>
            <a:off x="714650" y="6323433"/>
            <a:ext cx="1034145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p>
            <a:pPr algn="r" defTabSz="1219200">
              <a:defRPr sz="3600">
                <a:solidFill>
                  <a:srgbClr val="677480"/>
                </a:solidFill>
                <a:latin typeface="Arial"/>
                <a:ea typeface="Arial"/>
                <a:cs typeface="Arial"/>
                <a:sym typeface="Arial"/>
              </a:defRPr>
            </a:pPr>
            <a:r>
              <a:rPr sz="1800" b="1" dirty="0"/>
              <a:t>Exchange rate:</a:t>
            </a:r>
            <a:r>
              <a:rPr sz="1800" dirty="0"/>
              <a:t> (step 2) </a:t>
            </a:r>
            <a:r>
              <a:rPr sz="1800" b="1" dirty="0"/>
              <a:t>171.15 </a:t>
            </a:r>
            <a:r>
              <a:rPr sz="1800" b="1" dirty="0" err="1"/>
              <a:t>sUSD</a:t>
            </a:r>
            <a:r>
              <a:rPr sz="1800" b="1" dirty="0"/>
              <a:t>/ETH</a:t>
            </a:r>
            <a:r>
              <a:rPr sz="1800" dirty="0"/>
              <a:t>;   (step 3)  </a:t>
            </a:r>
            <a:r>
              <a:rPr sz="1800" b="1" dirty="0"/>
              <a:t>176.62 </a:t>
            </a:r>
            <a:r>
              <a:rPr sz="1800" b="1" dirty="0" err="1"/>
              <a:t>sUSD</a:t>
            </a:r>
            <a:r>
              <a:rPr sz="1800" b="1" dirty="0"/>
              <a:t>/ETH</a:t>
            </a:r>
            <a:r>
              <a:rPr sz="1800" dirty="0"/>
              <a:t> </a:t>
            </a:r>
          </a:p>
        </p:txBody>
      </p:sp>
      <p:sp>
        <p:nvSpPr>
          <p:cNvPr id="621" name="Text"/>
          <p:cNvSpPr txBox="1"/>
          <p:nvPr/>
        </p:nvSpPr>
        <p:spPr>
          <a:xfrm>
            <a:off x="10214222" y="6358815"/>
            <a:ext cx="54166" cy="223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defRPr sz="2200">
                <a:solidFill>
                  <a:srgbClr val="1F407A"/>
                </a:solidFill>
              </a:defRPr>
            </a:lvl1pPr>
          </a:lstStyle>
          <a:p>
            <a:endParaRPr sz="1100" dirty="0"/>
          </a:p>
        </p:txBody>
      </p:sp>
      <p:sp>
        <p:nvSpPr>
          <p:cNvPr id="4" name="Title 3">
            <a:extLst>
              <a:ext uri="{FF2B5EF4-FFF2-40B4-BE49-F238E27FC236}">
                <a16:creationId xmlns:a16="http://schemas.microsoft.com/office/drawing/2014/main" id="{21C10401-AEBD-7E01-E6DB-457F12670A0D}"/>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1967784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3" name="Slide Number Placeholder 3"/>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59</a:t>
            </a:fld>
            <a:endParaRPr/>
          </a:p>
        </p:txBody>
      </p:sp>
      <p:grpSp>
        <p:nvGrpSpPr>
          <p:cNvPr id="626" name="Rounded Rectangle 5"/>
          <p:cNvGrpSpPr/>
          <p:nvPr/>
        </p:nvGrpSpPr>
        <p:grpSpPr>
          <a:xfrm>
            <a:off x="365019" y="4883499"/>
            <a:ext cx="990955" cy="970208"/>
            <a:chOff x="0" y="0"/>
            <a:chExt cx="1981907" cy="1940414"/>
          </a:xfrm>
        </p:grpSpPr>
        <p:sp>
          <p:nvSpPr>
            <p:cNvPr id="624" name="Rounded Rectangle"/>
            <p:cNvSpPr/>
            <p:nvPr/>
          </p:nvSpPr>
          <p:spPr>
            <a:xfrm>
              <a:off x="0" y="0"/>
              <a:ext cx="1981907" cy="1940414"/>
            </a:xfrm>
            <a:prstGeom prst="roundRect">
              <a:avLst>
                <a:gd name="adj" fmla="val 16667"/>
              </a:avLst>
            </a:prstGeom>
            <a:solidFill>
              <a:srgbClr val="FFFFFF"/>
            </a:solidFill>
            <a:ln w="63500" cap="flat">
              <a:solidFill>
                <a:srgbClr val="2185C5"/>
              </a:solidFill>
              <a:prstDash val="solid"/>
              <a:round/>
            </a:ln>
            <a:effectLst/>
          </p:spPr>
          <p:txBody>
            <a:bodyPr wrap="square" lIns="60960" tIns="60960" rIns="60960" bIns="60960" numCol="1" anchor="ctr">
              <a:noAutofit/>
            </a:bodyPr>
            <a:lstStyle/>
            <a:p>
              <a:pPr defTabSz="1219200">
                <a:defRPr sz="3600">
                  <a:solidFill>
                    <a:srgbClr val="677480"/>
                  </a:solidFill>
                  <a:latin typeface="Arial"/>
                  <a:ea typeface="Arial"/>
                  <a:cs typeface="Arial"/>
                  <a:sym typeface="Arial"/>
                </a:defRPr>
              </a:pPr>
              <a:endParaRPr sz="1800"/>
            </a:p>
          </p:txBody>
        </p:sp>
        <p:sp>
          <p:nvSpPr>
            <p:cNvPr id="625" name="bZx"/>
            <p:cNvSpPr txBox="1"/>
            <p:nvPr/>
          </p:nvSpPr>
          <p:spPr>
            <a:xfrm>
              <a:off x="250510" y="570097"/>
              <a:ext cx="1480890" cy="800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numCol="1" anchor="ctr">
              <a:spAutoFit/>
            </a:bodyPr>
            <a:lstStyle>
              <a:lvl1pPr defTabSz="2438400">
                <a:defRPr sz="3600" b="1">
                  <a:solidFill>
                    <a:srgbClr val="677480"/>
                  </a:solidFill>
                  <a:latin typeface="Arial"/>
                  <a:ea typeface="Arial"/>
                  <a:cs typeface="Arial"/>
                  <a:sym typeface="Arial"/>
                </a:defRPr>
              </a:lvl1pPr>
            </a:lstStyle>
            <a:p>
              <a:r>
                <a:rPr sz="1800"/>
                <a:t>bZx</a:t>
              </a:r>
            </a:p>
          </p:txBody>
        </p:sp>
      </p:grpSp>
      <p:sp>
        <p:nvSpPr>
          <p:cNvPr id="627" name="Adversary…"/>
          <p:cNvSpPr/>
          <p:nvPr/>
        </p:nvSpPr>
        <p:spPr>
          <a:xfrm>
            <a:off x="2662411" y="4599682"/>
            <a:ext cx="2375125" cy="1537840"/>
          </a:xfrm>
          <a:prstGeom prst="roundRect">
            <a:avLst>
              <a:gd name="adj" fmla="val 20498"/>
            </a:avLst>
          </a:prstGeom>
          <a:solidFill>
            <a:srgbClr val="FFFFFF"/>
          </a:solidFill>
          <a:ln w="63500">
            <a:solidFill>
              <a:srgbClr val="FF2600"/>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b="1">
                <a:solidFill>
                  <a:srgbClr val="677480"/>
                </a:solidFill>
                <a:latin typeface="Arial"/>
                <a:ea typeface="Arial"/>
                <a:cs typeface="Arial"/>
                <a:sym typeface="Arial"/>
              </a:defRPr>
            </a:pPr>
            <a:r>
              <a:rPr sz="1800"/>
              <a:t>Adversary</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6,600 ETH</a:t>
            </a:r>
          </a:p>
          <a:p>
            <a:pPr defTabSz="1219200">
              <a:defRPr sz="3600">
                <a:solidFill>
                  <a:srgbClr val="677480"/>
                </a:solidFill>
                <a:latin typeface="Arial"/>
                <a:ea typeface="Arial"/>
                <a:cs typeface="Arial"/>
                <a:sym typeface="Arial"/>
              </a:defRPr>
            </a:pPr>
            <a:r>
              <a:rPr sz="1800"/>
              <a:t>156,003.79 sUSD</a:t>
            </a:r>
          </a:p>
        </p:txBody>
      </p:sp>
      <p:sp>
        <p:nvSpPr>
          <p:cNvPr id="628" name="Rounded Rectangle 5"/>
          <p:cNvSpPr/>
          <p:nvPr/>
        </p:nvSpPr>
        <p:spPr>
          <a:xfrm>
            <a:off x="9523157" y="1330205"/>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Uniswap</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1,419.76 ETH</a:t>
            </a:r>
          </a:p>
          <a:p>
            <a:pPr defTabSz="1219200">
              <a:defRPr sz="3600">
                <a:solidFill>
                  <a:srgbClr val="677480"/>
                </a:solidFill>
                <a:latin typeface="Arial"/>
                <a:ea typeface="Arial"/>
                <a:cs typeface="Arial"/>
                <a:sym typeface="Arial"/>
              </a:defRPr>
            </a:pPr>
            <a:r>
              <a:rPr sz="1800"/>
              <a:t>151,021.42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106.05 sUSD/ETH</a:t>
            </a:r>
          </a:p>
        </p:txBody>
      </p:sp>
      <p:sp>
        <p:nvSpPr>
          <p:cNvPr id="629" name="Rounded Rectangle 5"/>
          <p:cNvSpPr/>
          <p:nvPr/>
        </p:nvSpPr>
        <p:spPr>
          <a:xfrm>
            <a:off x="9523157" y="3933632"/>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Kyber Reserve</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360.91 ETH</a:t>
            </a:r>
          </a:p>
          <a:p>
            <a:pPr defTabSz="1219200">
              <a:defRPr sz="3600">
                <a:solidFill>
                  <a:srgbClr val="677480"/>
                </a:solidFill>
                <a:latin typeface="Arial"/>
                <a:ea typeface="Arial"/>
                <a:cs typeface="Arial"/>
                <a:sym typeface="Arial"/>
              </a:defRPr>
            </a:pPr>
            <a:r>
              <a:rPr sz="1800"/>
              <a:t>44,317.80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108.44 sUSD/ETH</a:t>
            </a:r>
          </a:p>
        </p:txBody>
      </p:sp>
      <p:sp>
        <p:nvSpPr>
          <p:cNvPr id="630" name="Line"/>
          <p:cNvSpPr/>
          <p:nvPr/>
        </p:nvSpPr>
        <p:spPr>
          <a:xfrm>
            <a:off x="5036986" y="5006097"/>
            <a:ext cx="4503928"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31" name="Rectangle 7"/>
          <p:cNvSpPr txBox="1"/>
          <p:nvPr/>
        </p:nvSpPr>
        <p:spPr>
          <a:xfrm>
            <a:off x="6652901" y="4619345"/>
            <a:ext cx="127209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360 ETH</a:t>
            </a:r>
          </a:p>
        </p:txBody>
      </p:sp>
      <p:sp>
        <p:nvSpPr>
          <p:cNvPr id="632" name="Line"/>
          <p:cNvSpPr/>
          <p:nvPr/>
        </p:nvSpPr>
        <p:spPr>
          <a:xfrm flipH="1" flipV="1">
            <a:off x="5068717" y="5212311"/>
            <a:ext cx="4440465"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33" name="Rectangle 7"/>
          <p:cNvSpPr txBox="1"/>
          <p:nvPr/>
        </p:nvSpPr>
        <p:spPr>
          <a:xfrm>
            <a:off x="6239380" y="5337245"/>
            <a:ext cx="209914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63,584.09 sUSD</a:t>
            </a:r>
          </a:p>
        </p:txBody>
      </p:sp>
      <p:sp>
        <p:nvSpPr>
          <p:cNvPr id="634" name="Exchange rate: (step 2) 171.15 sUSD/ETH;   (step 3)  176.62 sUSD/ETH"/>
          <p:cNvSpPr txBox="1"/>
          <p:nvPr/>
        </p:nvSpPr>
        <p:spPr>
          <a:xfrm>
            <a:off x="714650" y="6323433"/>
            <a:ext cx="1034145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p>
            <a:pPr algn="r" defTabSz="1219200">
              <a:defRPr sz="3600">
                <a:solidFill>
                  <a:srgbClr val="677480"/>
                </a:solidFill>
                <a:latin typeface="Arial"/>
                <a:ea typeface="Arial"/>
                <a:cs typeface="Arial"/>
                <a:sym typeface="Arial"/>
              </a:defRPr>
            </a:pPr>
            <a:r>
              <a:rPr sz="1800" b="1"/>
              <a:t>Exchange rate:</a:t>
            </a:r>
            <a:r>
              <a:rPr sz="1800"/>
              <a:t> (step 2) </a:t>
            </a:r>
            <a:r>
              <a:rPr sz="1800" b="1"/>
              <a:t>171.15 sUSD/ETH</a:t>
            </a:r>
            <a:r>
              <a:rPr sz="1800"/>
              <a:t>;   (step 3)  </a:t>
            </a:r>
            <a:r>
              <a:rPr sz="1800" b="1"/>
              <a:t>176.62 sUSD/ETH</a:t>
            </a:r>
            <a:r>
              <a:rPr sz="1800"/>
              <a:t> </a:t>
            </a:r>
          </a:p>
        </p:txBody>
      </p:sp>
      <p:sp>
        <p:nvSpPr>
          <p:cNvPr id="4" name="Title 3">
            <a:extLst>
              <a:ext uri="{FF2B5EF4-FFF2-40B4-BE49-F238E27FC236}">
                <a16:creationId xmlns:a16="http://schemas.microsoft.com/office/drawing/2014/main" id="{D94B93EB-FA8A-91F3-F70F-ECEBDF11089A}"/>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1133433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3" name="Picture 2">
            <a:extLst>
              <a:ext uri="{FF2B5EF4-FFF2-40B4-BE49-F238E27FC236}">
                <a16:creationId xmlns:a16="http://schemas.microsoft.com/office/drawing/2014/main" id="{DD9499FA-4FFD-F652-D36B-F614F8313FCB}"/>
              </a:ext>
            </a:extLst>
          </p:cNvPr>
          <p:cNvPicPr>
            <a:picLocks noChangeAspect="1"/>
          </p:cNvPicPr>
          <p:nvPr/>
        </p:nvPicPr>
        <p:blipFill>
          <a:blip r:embed="rId3"/>
          <a:stretch>
            <a:fillRect/>
          </a:stretch>
        </p:blipFill>
        <p:spPr>
          <a:xfrm>
            <a:off x="1052048" y="1456574"/>
            <a:ext cx="10362003" cy="3842164"/>
          </a:xfrm>
          <a:prstGeom prst="rect">
            <a:avLst/>
          </a:prstGeom>
        </p:spPr>
      </p:pic>
      <p:sp>
        <p:nvSpPr>
          <p:cNvPr id="5" name="Slide Number Placeholder 3">
            <a:extLst>
              <a:ext uri="{FF2B5EF4-FFF2-40B4-BE49-F238E27FC236}">
                <a16:creationId xmlns:a16="http://schemas.microsoft.com/office/drawing/2014/main" id="{7200809E-0597-DC32-C955-CAA1ADFF6E7E}"/>
              </a:ext>
            </a:extLst>
          </p:cNvPr>
          <p:cNvSpPr>
            <a:spLocks noGrp="1"/>
          </p:cNvSpPr>
          <p:nvPr>
            <p:ph type="sldNum" sz="quarter" idx="12"/>
          </p:nvPr>
        </p:nvSpPr>
        <p:spPr bwMode="auto">
          <a:xfrm>
            <a:off x="9677400" y="6245225"/>
            <a:ext cx="2133600" cy="476251"/>
          </a:xfrm>
          <a:prstGeom prst="rect">
            <a:avLst/>
          </a:prstGeom>
          <a:noFill/>
          <a:ln w="9525">
            <a:noFill/>
            <a:miter lim="800000"/>
          </a:ln>
          <a:effectLst/>
        </p:spPr>
        <p:txBody>
          <a:bodyPr vert="horz" wrap="square" lIns="91436" tIns="45718" rIns="91436" bIns="45718" numCol="1" anchor="t" anchorCtr="0" compatLnSpc="1"/>
          <a:lstStyle>
            <a:defPPr>
              <a:defRPr lang="en-US"/>
            </a:defPPr>
            <a:lvl1pPr algn="r" rtl="0" fontAlgn="base">
              <a:spcBef>
                <a:spcPct val="0"/>
              </a:spcBef>
              <a:spcAft>
                <a:spcPct val="0"/>
              </a:spcAft>
              <a:defRPr sz="1500" kern="1200">
                <a:solidFill>
                  <a:schemeClr val="tx1"/>
                </a:solidFill>
                <a:latin typeface="Arial" panose="020B0604020202090204" pitchFamily="34" charset="0"/>
                <a:ea typeface="+mn-ea"/>
                <a:cs typeface="+mn-cs"/>
              </a:defRPr>
            </a:lvl1pPr>
            <a:lvl2pPr marL="457178" algn="l" rtl="0" fontAlgn="base">
              <a:spcBef>
                <a:spcPct val="0"/>
              </a:spcBef>
              <a:spcAft>
                <a:spcPct val="0"/>
              </a:spcAft>
              <a:defRPr kern="1200">
                <a:solidFill>
                  <a:schemeClr val="tx1"/>
                </a:solidFill>
                <a:latin typeface="Arial" panose="020B0604020202090204" pitchFamily="34" charset="0"/>
                <a:ea typeface="+mn-ea"/>
                <a:cs typeface="+mn-cs"/>
              </a:defRPr>
            </a:lvl2pPr>
            <a:lvl3pPr marL="914354" algn="l" rtl="0" fontAlgn="base">
              <a:spcBef>
                <a:spcPct val="0"/>
              </a:spcBef>
              <a:spcAft>
                <a:spcPct val="0"/>
              </a:spcAft>
              <a:defRPr kern="1200">
                <a:solidFill>
                  <a:schemeClr val="tx1"/>
                </a:solidFill>
                <a:latin typeface="Arial" panose="020B0604020202090204" pitchFamily="34" charset="0"/>
                <a:ea typeface="+mn-ea"/>
                <a:cs typeface="+mn-cs"/>
              </a:defRPr>
            </a:lvl3pPr>
            <a:lvl4pPr marL="1371532" algn="l" rtl="0" fontAlgn="base">
              <a:spcBef>
                <a:spcPct val="0"/>
              </a:spcBef>
              <a:spcAft>
                <a:spcPct val="0"/>
              </a:spcAft>
              <a:defRPr kern="1200">
                <a:solidFill>
                  <a:schemeClr val="tx1"/>
                </a:solidFill>
                <a:latin typeface="Arial" panose="020B0604020202090204" pitchFamily="34" charset="0"/>
                <a:ea typeface="+mn-ea"/>
                <a:cs typeface="+mn-cs"/>
              </a:defRPr>
            </a:lvl4pPr>
            <a:lvl5pPr marL="1828709" algn="l" rtl="0" fontAlgn="base">
              <a:spcBef>
                <a:spcPct val="0"/>
              </a:spcBef>
              <a:spcAft>
                <a:spcPct val="0"/>
              </a:spcAft>
              <a:defRPr kern="1200">
                <a:solidFill>
                  <a:schemeClr val="tx1"/>
                </a:solidFill>
                <a:latin typeface="Arial" panose="020B0604020202090204" pitchFamily="34" charset="0"/>
                <a:ea typeface="+mn-ea"/>
                <a:cs typeface="+mn-cs"/>
              </a:defRPr>
            </a:lvl5pPr>
            <a:lvl6pPr marL="2285886" algn="l" defTabSz="914354" rtl="0" eaLnBrk="1" latinLnBrk="0" hangingPunct="1">
              <a:defRPr kern="1200">
                <a:solidFill>
                  <a:schemeClr val="tx1"/>
                </a:solidFill>
                <a:latin typeface="Arial" panose="020B0604020202090204" pitchFamily="34" charset="0"/>
                <a:ea typeface="+mn-ea"/>
                <a:cs typeface="+mn-cs"/>
              </a:defRPr>
            </a:lvl6pPr>
            <a:lvl7pPr marL="2743062" algn="l" defTabSz="914354" rtl="0" eaLnBrk="1" latinLnBrk="0" hangingPunct="1">
              <a:defRPr kern="1200">
                <a:solidFill>
                  <a:schemeClr val="tx1"/>
                </a:solidFill>
                <a:latin typeface="Arial" panose="020B0604020202090204" pitchFamily="34" charset="0"/>
                <a:ea typeface="+mn-ea"/>
                <a:cs typeface="+mn-cs"/>
              </a:defRPr>
            </a:lvl7pPr>
            <a:lvl8pPr marL="3200240" algn="l" defTabSz="914354" rtl="0" eaLnBrk="1" latinLnBrk="0" hangingPunct="1">
              <a:defRPr kern="1200">
                <a:solidFill>
                  <a:schemeClr val="tx1"/>
                </a:solidFill>
                <a:latin typeface="Arial" panose="020B0604020202090204" pitchFamily="34" charset="0"/>
                <a:ea typeface="+mn-ea"/>
                <a:cs typeface="+mn-cs"/>
              </a:defRPr>
            </a:lvl8pPr>
            <a:lvl9pPr marL="3657418" algn="l" defTabSz="914354" rtl="0" eaLnBrk="1" latinLnBrk="0" hangingPunct="1">
              <a:defRPr kern="1200">
                <a:solidFill>
                  <a:schemeClr val="tx1"/>
                </a:solidFill>
                <a:latin typeface="Arial" panose="020B0604020202090204" pitchFamily="34" charset="0"/>
                <a:ea typeface="+mn-ea"/>
                <a:cs typeface="+mn-cs"/>
              </a:defRPr>
            </a:lvl9pPr>
          </a:lstStyle>
          <a:p>
            <a:pPr>
              <a:defRPr/>
            </a:pPr>
            <a:fld id="{D3A752C2-0A90-443A-A81B-9E5D1442F90C}" type="slidenum">
              <a:rPr lang="en-US" smtClean="0"/>
              <a:pPr>
                <a:defRPr/>
              </a:pPr>
              <a:t>6</a:t>
            </a:fld>
            <a:endParaRPr lang="en-US" dirty="0"/>
          </a:p>
        </p:txBody>
      </p:sp>
      <p:pic>
        <p:nvPicPr>
          <p:cNvPr id="2" name="Graphic 1">
            <a:extLst>
              <a:ext uri="{FF2B5EF4-FFF2-40B4-BE49-F238E27FC236}">
                <a16:creationId xmlns:a16="http://schemas.microsoft.com/office/drawing/2014/main" id="{AEAA63F3-C752-BD99-06C9-15036479AA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9338" y="1768153"/>
            <a:ext cx="720000" cy="720000"/>
          </a:xfrm>
          <a:prstGeom prst="rect">
            <a:avLst/>
          </a:prstGeom>
        </p:spPr>
      </p:pic>
      <p:pic>
        <p:nvPicPr>
          <p:cNvPr id="4" name="Graphic 3">
            <a:extLst>
              <a:ext uri="{FF2B5EF4-FFF2-40B4-BE49-F238E27FC236}">
                <a16:creationId xmlns:a16="http://schemas.microsoft.com/office/drawing/2014/main" id="{085C7B32-5EA3-9199-894E-AD6B40F0B6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0767" y="2272642"/>
            <a:ext cx="631492" cy="631492"/>
          </a:xfrm>
          <a:prstGeom prst="rect">
            <a:avLst/>
          </a:prstGeom>
        </p:spPr>
      </p:pic>
      <p:pic>
        <p:nvPicPr>
          <p:cNvPr id="6" name="Graphic 5">
            <a:extLst>
              <a:ext uri="{FF2B5EF4-FFF2-40B4-BE49-F238E27FC236}">
                <a16:creationId xmlns:a16="http://schemas.microsoft.com/office/drawing/2014/main" id="{DAA6BD54-7240-9345-CB6A-B5A403F19D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14840" y="1432648"/>
            <a:ext cx="624752" cy="624752"/>
          </a:xfrm>
          <a:prstGeom prst="rect">
            <a:avLst/>
          </a:prstGeom>
        </p:spPr>
      </p:pic>
      <p:pic>
        <p:nvPicPr>
          <p:cNvPr id="7" name="Graphic 6">
            <a:extLst>
              <a:ext uri="{FF2B5EF4-FFF2-40B4-BE49-F238E27FC236}">
                <a16:creationId xmlns:a16="http://schemas.microsoft.com/office/drawing/2014/main" id="{90A1907A-761C-3762-EA14-85E5FF0776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35160" y="2873654"/>
            <a:ext cx="529503" cy="529503"/>
          </a:xfrm>
          <a:prstGeom prst="rect">
            <a:avLst/>
          </a:prstGeom>
        </p:spPr>
      </p:pic>
    </p:spTree>
    <p:extLst>
      <p:ext uri="{BB962C8B-B14F-4D97-AF65-F5344CB8AC3E}">
        <p14:creationId xmlns:p14="http://schemas.microsoft.com/office/powerpoint/2010/main" val="3496435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8" name="Slide Number Placeholder 3"/>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60</a:t>
            </a:fld>
            <a:endParaRPr/>
          </a:p>
        </p:txBody>
      </p:sp>
      <p:grpSp>
        <p:nvGrpSpPr>
          <p:cNvPr id="641" name="Rounded Rectangle 5"/>
          <p:cNvGrpSpPr/>
          <p:nvPr/>
        </p:nvGrpSpPr>
        <p:grpSpPr>
          <a:xfrm>
            <a:off x="365019" y="4883499"/>
            <a:ext cx="990955" cy="970208"/>
            <a:chOff x="0" y="0"/>
            <a:chExt cx="1981907" cy="1940414"/>
          </a:xfrm>
        </p:grpSpPr>
        <p:sp>
          <p:nvSpPr>
            <p:cNvPr id="639" name="Rounded Rectangle"/>
            <p:cNvSpPr/>
            <p:nvPr/>
          </p:nvSpPr>
          <p:spPr>
            <a:xfrm>
              <a:off x="0" y="0"/>
              <a:ext cx="1981907" cy="1940414"/>
            </a:xfrm>
            <a:prstGeom prst="roundRect">
              <a:avLst>
                <a:gd name="adj" fmla="val 16667"/>
              </a:avLst>
            </a:prstGeom>
            <a:solidFill>
              <a:srgbClr val="FFFFFF"/>
            </a:solidFill>
            <a:ln w="63500" cap="flat">
              <a:solidFill>
                <a:srgbClr val="2185C5"/>
              </a:solidFill>
              <a:prstDash val="solid"/>
              <a:round/>
            </a:ln>
            <a:effectLst/>
          </p:spPr>
          <p:txBody>
            <a:bodyPr wrap="square" lIns="60960" tIns="60960" rIns="60960" bIns="60960" numCol="1" anchor="ctr">
              <a:noAutofit/>
            </a:bodyPr>
            <a:lstStyle/>
            <a:p>
              <a:pPr defTabSz="1219200">
                <a:defRPr sz="3600">
                  <a:solidFill>
                    <a:srgbClr val="677480"/>
                  </a:solidFill>
                  <a:latin typeface="Arial"/>
                  <a:ea typeface="Arial"/>
                  <a:cs typeface="Arial"/>
                  <a:sym typeface="Arial"/>
                </a:defRPr>
              </a:pPr>
              <a:endParaRPr sz="1800"/>
            </a:p>
          </p:txBody>
        </p:sp>
        <p:sp>
          <p:nvSpPr>
            <p:cNvPr id="640" name="bZx"/>
            <p:cNvSpPr txBox="1"/>
            <p:nvPr/>
          </p:nvSpPr>
          <p:spPr>
            <a:xfrm>
              <a:off x="250510" y="570097"/>
              <a:ext cx="1480890" cy="800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numCol="1" anchor="ctr">
              <a:spAutoFit/>
            </a:bodyPr>
            <a:lstStyle>
              <a:lvl1pPr defTabSz="2438400">
                <a:defRPr sz="3600" b="1">
                  <a:solidFill>
                    <a:srgbClr val="677480"/>
                  </a:solidFill>
                  <a:latin typeface="Arial"/>
                  <a:ea typeface="Arial"/>
                  <a:cs typeface="Arial"/>
                  <a:sym typeface="Arial"/>
                </a:defRPr>
              </a:lvl1pPr>
            </a:lstStyle>
            <a:p>
              <a:r>
                <a:rPr sz="1800"/>
                <a:t>bZx</a:t>
              </a:r>
            </a:p>
          </p:txBody>
        </p:sp>
      </p:grpSp>
      <p:sp>
        <p:nvSpPr>
          <p:cNvPr id="642" name="Adversary…"/>
          <p:cNvSpPr/>
          <p:nvPr/>
        </p:nvSpPr>
        <p:spPr>
          <a:xfrm>
            <a:off x="2662411" y="4599682"/>
            <a:ext cx="2375125" cy="1537840"/>
          </a:xfrm>
          <a:prstGeom prst="roundRect">
            <a:avLst>
              <a:gd name="adj" fmla="val 20498"/>
            </a:avLst>
          </a:prstGeom>
          <a:solidFill>
            <a:srgbClr val="FFFFFF"/>
          </a:solidFill>
          <a:ln w="63500">
            <a:solidFill>
              <a:srgbClr val="FF2600"/>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b="1">
                <a:solidFill>
                  <a:srgbClr val="677480"/>
                </a:solidFill>
                <a:latin typeface="Arial"/>
                <a:ea typeface="Arial"/>
                <a:cs typeface="Arial"/>
                <a:sym typeface="Arial"/>
              </a:defRPr>
            </a:pPr>
            <a:r>
              <a:rPr sz="1800"/>
              <a:t>Adversary</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3,082.14 ETH</a:t>
            </a:r>
          </a:p>
          <a:p>
            <a:pPr defTabSz="1219200">
              <a:defRPr sz="3600">
                <a:solidFill>
                  <a:srgbClr val="677480"/>
                </a:solidFill>
                <a:latin typeface="Arial"/>
                <a:ea typeface="Arial"/>
                <a:cs typeface="Arial"/>
                <a:sym typeface="Arial"/>
              </a:defRPr>
            </a:pPr>
            <a:r>
              <a:rPr sz="1800"/>
              <a:t>1,099,841.39 sUSD</a:t>
            </a:r>
          </a:p>
        </p:txBody>
      </p:sp>
      <p:sp>
        <p:nvSpPr>
          <p:cNvPr id="643" name="Rounded Rectangle 5"/>
          <p:cNvSpPr/>
          <p:nvPr/>
        </p:nvSpPr>
        <p:spPr>
          <a:xfrm>
            <a:off x="9523157" y="1330205"/>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Uniswap</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1,419.76 ETH</a:t>
            </a:r>
          </a:p>
          <a:p>
            <a:pPr defTabSz="1219200">
              <a:defRPr sz="3600">
                <a:solidFill>
                  <a:srgbClr val="677480"/>
                </a:solidFill>
                <a:latin typeface="Arial"/>
                <a:ea typeface="Arial"/>
                <a:cs typeface="Arial"/>
                <a:sym typeface="Arial"/>
              </a:defRPr>
            </a:pPr>
            <a:r>
              <a:rPr sz="1800"/>
              <a:t>151,021.42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106.05 sUSD/ETH</a:t>
            </a:r>
          </a:p>
        </p:txBody>
      </p:sp>
      <p:sp>
        <p:nvSpPr>
          <p:cNvPr id="644" name="Rounded Rectangle 5"/>
          <p:cNvSpPr/>
          <p:nvPr/>
        </p:nvSpPr>
        <p:spPr>
          <a:xfrm>
            <a:off x="9523157" y="3933632"/>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Kyber Reserve</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360.91 ETH</a:t>
            </a:r>
          </a:p>
          <a:p>
            <a:pPr defTabSz="1219200">
              <a:defRPr sz="3600">
                <a:solidFill>
                  <a:srgbClr val="677480"/>
                </a:solidFill>
                <a:latin typeface="Arial"/>
                <a:ea typeface="Arial"/>
                <a:cs typeface="Arial"/>
                <a:sym typeface="Arial"/>
              </a:defRPr>
            </a:pPr>
            <a:r>
              <a:rPr sz="1800"/>
              <a:t>44,317.80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108.44 sUSD/ETH</a:t>
            </a:r>
          </a:p>
        </p:txBody>
      </p:sp>
      <p:sp>
        <p:nvSpPr>
          <p:cNvPr id="645" name="Synthetix"/>
          <p:cNvSpPr/>
          <p:nvPr/>
        </p:nvSpPr>
        <p:spPr>
          <a:xfrm>
            <a:off x="7410001" y="4813936"/>
            <a:ext cx="1693334" cy="1109334"/>
          </a:xfrm>
          <a:prstGeom prst="roundRect">
            <a:avLst>
              <a:gd name="adj" fmla="val 22897"/>
            </a:avLst>
          </a:prstGeom>
          <a:solidFill>
            <a:srgbClr val="FFFFFF"/>
          </a:solidFill>
          <a:ln w="63500">
            <a:solidFill>
              <a:srgbClr val="2185C5"/>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lvl1pPr defTabSz="2438400">
              <a:defRPr sz="3600" b="1">
                <a:solidFill>
                  <a:srgbClr val="677480"/>
                </a:solidFill>
                <a:latin typeface="Arial"/>
                <a:ea typeface="Arial"/>
                <a:cs typeface="Arial"/>
                <a:sym typeface="Arial"/>
              </a:defRPr>
            </a:lvl1pPr>
          </a:lstStyle>
          <a:p>
            <a:r>
              <a:rPr sz="1800"/>
              <a:t>Synthetix</a:t>
            </a:r>
          </a:p>
        </p:txBody>
      </p:sp>
      <p:sp>
        <p:nvSpPr>
          <p:cNvPr id="646" name="Line"/>
          <p:cNvSpPr/>
          <p:nvPr/>
        </p:nvSpPr>
        <p:spPr>
          <a:xfrm>
            <a:off x="5073312" y="5242116"/>
            <a:ext cx="2300914"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47" name="Line"/>
          <p:cNvSpPr/>
          <p:nvPr/>
        </p:nvSpPr>
        <p:spPr>
          <a:xfrm flipH="1">
            <a:off x="5068427" y="5462520"/>
            <a:ext cx="2310684"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48" name="Rectangle 7"/>
          <p:cNvSpPr txBox="1"/>
          <p:nvPr/>
        </p:nvSpPr>
        <p:spPr>
          <a:xfrm>
            <a:off x="5304385" y="4810424"/>
            <a:ext cx="183876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3,517.86 ETH</a:t>
            </a:r>
          </a:p>
        </p:txBody>
      </p:sp>
      <p:sp>
        <p:nvSpPr>
          <p:cNvPr id="649" name="Rectangle 7"/>
          <p:cNvSpPr txBox="1"/>
          <p:nvPr/>
        </p:nvSpPr>
        <p:spPr>
          <a:xfrm>
            <a:off x="5188848" y="5523599"/>
            <a:ext cx="206984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latin typeface="Arial"/>
                <a:ea typeface="Arial"/>
                <a:cs typeface="Arial"/>
                <a:sym typeface="Arial"/>
              </a:defRPr>
            </a:lvl1pPr>
          </a:lstStyle>
          <a:p>
            <a:r>
              <a:rPr sz="1800"/>
              <a:t>943,837.59 sUSD</a:t>
            </a:r>
          </a:p>
        </p:txBody>
      </p:sp>
      <p:sp>
        <p:nvSpPr>
          <p:cNvPr id="650" name="Exchange rate: (step 2) 171.15 sUSD/ETH;   (step 3) 176.62 sUSD/ETH;   (step 4) 268.30 sUSD/ETH"/>
          <p:cNvSpPr txBox="1"/>
          <p:nvPr/>
        </p:nvSpPr>
        <p:spPr>
          <a:xfrm>
            <a:off x="129258" y="6323433"/>
            <a:ext cx="11215983"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p>
            <a:pPr algn="r" defTabSz="1219200">
              <a:defRPr sz="3600">
                <a:solidFill>
                  <a:srgbClr val="677480"/>
                </a:solidFill>
                <a:latin typeface="Arial"/>
                <a:ea typeface="Arial"/>
                <a:cs typeface="Arial"/>
                <a:sym typeface="Arial"/>
              </a:defRPr>
            </a:pPr>
            <a:r>
              <a:rPr sz="1800" b="1" dirty="0"/>
              <a:t>Exchange rate:</a:t>
            </a:r>
            <a:r>
              <a:rPr sz="1800" dirty="0"/>
              <a:t> (step 2) </a:t>
            </a:r>
            <a:r>
              <a:rPr sz="1800" b="1" dirty="0"/>
              <a:t>171.15 </a:t>
            </a:r>
            <a:r>
              <a:rPr sz="1800" b="1" dirty="0" err="1"/>
              <a:t>sUSD</a:t>
            </a:r>
            <a:r>
              <a:rPr sz="1800" b="1" dirty="0"/>
              <a:t>/ETH</a:t>
            </a:r>
            <a:r>
              <a:rPr sz="1800" dirty="0"/>
              <a:t>;   (step 3) </a:t>
            </a:r>
            <a:r>
              <a:rPr sz="1800" b="1" dirty="0"/>
              <a:t>176.62 </a:t>
            </a:r>
            <a:r>
              <a:rPr sz="1800" b="1" dirty="0" err="1"/>
              <a:t>sUSD</a:t>
            </a:r>
            <a:r>
              <a:rPr sz="1800" b="1" dirty="0"/>
              <a:t>/ETH;   </a:t>
            </a:r>
            <a:r>
              <a:rPr sz="1800" dirty="0"/>
              <a:t>(step 4)</a:t>
            </a:r>
            <a:r>
              <a:rPr sz="1800" b="1" dirty="0"/>
              <a:t> 268.30 </a:t>
            </a:r>
            <a:r>
              <a:rPr sz="1800" b="1" dirty="0" err="1"/>
              <a:t>sUSD</a:t>
            </a:r>
            <a:r>
              <a:rPr sz="1800" b="1" dirty="0"/>
              <a:t>/ETH</a:t>
            </a:r>
          </a:p>
        </p:txBody>
      </p:sp>
      <p:sp>
        <p:nvSpPr>
          <p:cNvPr id="4" name="Title 3">
            <a:extLst>
              <a:ext uri="{FF2B5EF4-FFF2-40B4-BE49-F238E27FC236}">
                <a16:creationId xmlns:a16="http://schemas.microsoft.com/office/drawing/2014/main" id="{CDF308ED-52B3-04B4-025D-EA7651DFCBE3}"/>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2342974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4" name="Slide Number Placeholder 3"/>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61</a:t>
            </a:fld>
            <a:endParaRPr/>
          </a:p>
        </p:txBody>
      </p:sp>
      <p:grpSp>
        <p:nvGrpSpPr>
          <p:cNvPr id="657" name="Rounded Rectangle 5"/>
          <p:cNvGrpSpPr/>
          <p:nvPr/>
        </p:nvGrpSpPr>
        <p:grpSpPr>
          <a:xfrm>
            <a:off x="365019" y="4883499"/>
            <a:ext cx="990955" cy="970208"/>
            <a:chOff x="0" y="0"/>
            <a:chExt cx="1981907" cy="1940414"/>
          </a:xfrm>
        </p:grpSpPr>
        <p:sp>
          <p:nvSpPr>
            <p:cNvPr id="655" name="Rounded Rectangle"/>
            <p:cNvSpPr/>
            <p:nvPr/>
          </p:nvSpPr>
          <p:spPr>
            <a:xfrm>
              <a:off x="0" y="0"/>
              <a:ext cx="1981907" cy="1940414"/>
            </a:xfrm>
            <a:prstGeom prst="roundRect">
              <a:avLst>
                <a:gd name="adj" fmla="val 16667"/>
              </a:avLst>
            </a:prstGeom>
            <a:solidFill>
              <a:srgbClr val="FFFFFF"/>
            </a:solidFill>
            <a:ln w="63500" cap="flat">
              <a:solidFill>
                <a:srgbClr val="2185C5"/>
              </a:solidFill>
              <a:prstDash val="solid"/>
              <a:round/>
            </a:ln>
            <a:effectLst/>
          </p:spPr>
          <p:txBody>
            <a:bodyPr wrap="square" lIns="60960" tIns="60960" rIns="60960" bIns="60960" numCol="1" anchor="ctr">
              <a:noAutofit/>
            </a:bodyPr>
            <a:lstStyle/>
            <a:p>
              <a:pPr defTabSz="1219200">
                <a:defRPr sz="3600">
                  <a:solidFill>
                    <a:srgbClr val="677480"/>
                  </a:solidFill>
                  <a:latin typeface="Arial"/>
                  <a:ea typeface="Arial"/>
                  <a:cs typeface="Arial"/>
                  <a:sym typeface="Arial"/>
                </a:defRPr>
              </a:pPr>
              <a:endParaRPr sz="1800"/>
            </a:p>
          </p:txBody>
        </p:sp>
        <p:sp>
          <p:nvSpPr>
            <p:cNvPr id="656" name="bZx"/>
            <p:cNvSpPr txBox="1"/>
            <p:nvPr/>
          </p:nvSpPr>
          <p:spPr>
            <a:xfrm>
              <a:off x="250510" y="570097"/>
              <a:ext cx="1480890" cy="800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numCol="1" anchor="ctr">
              <a:spAutoFit/>
            </a:bodyPr>
            <a:lstStyle>
              <a:lvl1pPr defTabSz="2438400">
                <a:defRPr sz="3600" b="1">
                  <a:solidFill>
                    <a:srgbClr val="677480"/>
                  </a:solidFill>
                  <a:latin typeface="Arial"/>
                  <a:ea typeface="Arial"/>
                  <a:cs typeface="Arial"/>
                  <a:sym typeface="Arial"/>
                </a:defRPr>
              </a:lvl1pPr>
            </a:lstStyle>
            <a:p>
              <a:r>
                <a:rPr sz="1800"/>
                <a:t>bZx</a:t>
              </a:r>
            </a:p>
          </p:txBody>
        </p:sp>
      </p:grpSp>
      <p:sp>
        <p:nvSpPr>
          <p:cNvPr id="658" name="Adversary…"/>
          <p:cNvSpPr/>
          <p:nvPr/>
        </p:nvSpPr>
        <p:spPr>
          <a:xfrm>
            <a:off x="2662411" y="4599682"/>
            <a:ext cx="2375125" cy="1537840"/>
          </a:xfrm>
          <a:prstGeom prst="roundRect">
            <a:avLst>
              <a:gd name="adj" fmla="val 20498"/>
            </a:avLst>
          </a:prstGeom>
          <a:solidFill>
            <a:srgbClr val="FFFFFF"/>
          </a:solidFill>
          <a:ln w="63500">
            <a:solidFill>
              <a:srgbClr val="FF2600"/>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b="1">
                <a:solidFill>
                  <a:srgbClr val="677480"/>
                </a:solidFill>
                <a:latin typeface="Arial"/>
                <a:ea typeface="Arial"/>
                <a:cs typeface="Arial"/>
                <a:sym typeface="Arial"/>
              </a:defRPr>
            </a:pPr>
            <a:r>
              <a:rPr sz="1800"/>
              <a:t>Adversary</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9,881.41 ETH</a:t>
            </a:r>
          </a:p>
        </p:txBody>
      </p:sp>
      <p:sp>
        <p:nvSpPr>
          <p:cNvPr id="659" name="Rounded Rectangle 5"/>
          <p:cNvSpPr/>
          <p:nvPr/>
        </p:nvSpPr>
        <p:spPr>
          <a:xfrm>
            <a:off x="9523157" y="1330205"/>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Uniswap</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1,419.76 ETH</a:t>
            </a:r>
          </a:p>
          <a:p>
            <a:pPr defTabSz="1219200">
              <a:defRPr sz="3600">
                <a:solidFill>
                  <a:srgbClr val="677480"/>
                </a:solidFill>
                <a:latin typeface="Arial"/>
                <a:ea typeface="Arial"/>
                <a:cs typeface="Arial"/>
                <a:sym typeface="Arial"/>
              </a:defRPr>
            </a:pPr>
            <a:r>
              <a:rPr sz="1800"/>
              <a:t>151,021.42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106.05 sUSD/ETH</a:t>
            </a:r>
          </a:p>
        </p:txBody>
      </p:sp>
      <p:sp>
        <p:nvSpPr>
          <p:cNvPr id="660" name="Rounded Rectangle 5"/>
          <p:cNvSpPr/>
          <p:nvPr/>
        </p:nvSpPr>
        <p:spPr>
          <a:xfrm>
            <a:off x="9523157" y="3933632"/>
            <a:ext cx="2408992" cy="2358557"/>
          </a:xfrm>
          <a:prstGeom prst="roundRect">
            <a:avLst>
              <a:gd name="adj" fmla="val 16667"/>
            </a:avLst>
          </a:prstGeom>
          <a:solidFill>
            <a:srgbClr val="FFFFFF"/>
          </a:solidFill>
          <a:ln w="63500">
            <a:solidFill>
              <a:srgbClr val="2185C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p>
            <a:pPr defTabSz="1219200">
              <a:defRPr sz="3600">
                <a:solidFill>
                  <a:srgbClr val="677480"/>
                </a:solidFill>
                <a:latin typeface="Arial"/>
                <a:ea typeface="Arial"/>
                <a:cs typeface="Arial"/>
                <a:sym typeface="Arial"/>
              </a:defRPr>
            </a:pPr>
            <a:r>
              <a:rPr sz="1800"/>
              <a:t>Kyber Reserve</a:t>
            </a:r>
          </a:p>
          <a:p>
            <a:pPr defTabSz="1219200">
              <a:defRPr sz="3600">
                <a:solidFill>
                  <a:srgbClr val="677480"/>
                </a:solidFill>
                <a:latin typeface="Arial"/>
                <a:ea typeface="Arial"/>
                <a:cs typeface="Arial"/>
                <a:sym typeface="Arial"/>
              </a:defRPr>
            </a:pPr>
            <a:endParaRPr sz="1800"/>
          </a:p>
          <a:p>
            <a:pPr defTabSz="1219200">
              <a:defRPr sz="3600">
                <a:solidFill>
                  <a:srgbClr val="677480"/>
                </a:solidFill>
                <a:latin typeface="Arial"/>
                <a:ea typeface="Arial"/>
                <a:cs typeface="Arial"/>
                <a:sym typeface="Arial"/>
              </a:defRPr>
            </a:pPr>
            <a:r>
              <a:rPr sz="1800"/>
              <a:t>360.91 ETH</a:t>
            </a:r>
          </a:p>
          <a:p>
            <a:pPr defTabSz="1219200">
              <a:defRPr sz="3600">
                <a:solidFill>
                  <a:srgbClr val="677480"/>
                </a:solidFill>
                <a:latin typeface="Arial"/>
                <a:ea typeface="Arial"/>
                <a:cs typeface="Arial"/>
                <a:sym typeface="Arial"/>
              </a:defRPr>
            </a:pPr>
            <a:r>
              <a:rPr sz="1800"/>
              <a:t>44,317.80 sUSD</a:t>
            </a:r>
          </a:p>
          <a:p>
            <a:pPr defTabSz="1219200">
              <a:defRPr sz="3600">
                <a:solidFill>
                  <a:srgbClr val="677480"/>
                </a:solidFill>
                <a:latin typeface="Arial"/>
                <a:ea typeface="Arial"/>
                <a:cs typeface="Arial"/>
                <a:sym typeface="Arial"/>
              </a:defRPr>
            </a:pPr>
            <a:endParaRPr sz="1800"/>
          </a:p>
          <a:p>
            <a:pPr defTabSz="1219200">
              <a:defRPr sz="3600">
                <a:solidFill>
                  <a:srgbClr val="FF2600"/>
                </a:solidFill>
                <a:latin typeface="Arial"/>
                <a:ea typeface="Arial"/>
                <a:cs typeface="Arial"/>
                <a:sym typeface="Arial"/>
              </a:defRPr>
            </a:pPr>
            <a:r>
              <a:rPr sz="1800"/>
              <a:t>Price:</a:t>
            </a:r>
          </a:p>
          <a:p>
            <a:pPr defTabSz="1219200">
              <a:defRPr sz="3600">
                <a:solidFill>
                  <a:srgbClr val="FF2600"/>
                </a:solidFill>
                <a:latin typeface="Arial"/>
                <a:ea typeface="Arial"/>
                <a:cs typeface="Arial"/>
                <a:sym typeface="Arial"/>
              </a:defRPr>
            </a:pPr>
            <a:r>
              <a:rPr sz="1800"/>
              <a:t>108.44 sUSD/ETH</a:t>
            </a:r>
          </a:p>
        </p:txBody>
      </p:sp>
      <p:sp>
        <p:nvSpPr>
          <p:cNvPr id="661" name="Synthetix"/>
          <p:cNvSpPr/>
          <p:nvPr/>
        </p:nvSpPr>
        <p:spPr>
          <a:xfrm>
            <a:off x="7410001" y="4813936"/>
            <a:ext cx="1693334" cy="1109334"/>
          </a:xfrm>
          <a:prstGeom prst="roundRect">
            <a:avLst>
              <a:gd name="adj" fmla="val 22897"/>
            </a:avLst>
          </a:prstGeom>
          <a:solidFill>
            <a:srgbClr val="FFFFFF"/>
          </a:solidFill>
          <a:ln w="63500">
            <a:solidFill>
              <a:srgbClr val="2185C5"/>
            </a:solidFill>
          </a:ln>
          <a:effectLst>
            <a:outerShdw blurRad="101600" dist="508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lstStyle>
            <a:lvl1pPr defTabSz="2438400">
              <a:defRPr sz="3600" b="1">
                <a:solidFill>
                  <a:srgbClr val="677480"/>
                </a:solidFill>
                <a:latin typeface="Arial"/>
                <a:ea typeface="Arial"/>
                <a:cs typeface="Arial"/>
                <a:sym typeface="Arial"/>
              </a:defRPr>
            </a:lvl1pPr>
          </a:lstStyle>
          <a:p>
            <a:r>
              <a:rPr sz="1800"/>
              <a:t>Synthetix</a:t>
            </a:r>
          </a:p>
        </p:txBody>
      </p:sp>
      <p:sp>
        <p:nvSpPr>
          <p:cNvPr id="662" name="Line"/>
          <p:cNvSpPr/>
          <p:nvPr/>
        </p:nvSpPr>
        <p:spPr>
          <a:xfrm flipH="1">
            <a:off x="1352301" y="5161198"/>
            <a:ext cx="1314045"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63" name="Line"/>
          <p:cNvSpPr/>
          <p:nvPr/>
        </p:nvSpPr>
        <p:spPr>
          <a:xfrm>
            <a:off x="1360450" y="5332993"/>
            <a:ext cx="1314045" cy="1"/>
          </a:xfrm>
          <a:prstGeom prst="line">
            <a:avLst/>
          </a:prstGeom>
          <a:ln w="63500">
            <a:solidFill>
              <a:srgbClr val="2185C5"/>
            </a:solidFill>
            <a:tail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64" name="1,099,841.39 sUSD"/>
          <p:cNvSpPr txBox="1"/>
          <p:nvPr/>
        </p:nvSpPr>
        <p:spPr>
          <a:xfrm>
            <a:off x="908249" y="4535932"/>
            <a:ext cx="2126501"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a:spAutoFit/>
          </a:bodyPr>
          <a:lstStyle>
            <a:lvl1pPr defTabSz="2438400">
              <a:defRPr sz="3600">
                <a:solidFill>
                  <a:srgbClr val="677480"/>
                </a:solidFill>
                <a:latin typeface="Arial"/>
                <a:ea typeface="Arial"/>
                <a:cs typeface="Arial"/>
                <a:sym typeface="Arial"/>
              </a:defRPr>
            </a:lvl1pPr>
          </a:lstStyle>
          <a:p>
            <a:pPr algn="ctr"/>
            <a:r>
              <a:rPr sz="1800" dirty="0"/>
              <a:t>1,099,841.39</a:t>
            </a:r>
            <a:endParaRPr lang="de-DE" sz="1800" dirty="0"/>
          </a:p>
          <a:p>
            <a:pPr algn="ctr"/>
            <a:r>
              <a:rPr sz="1800" dirty="0" err="1"/>
              <a:t>sUSD</a:t>
            </a:r>
            <a:endParaRPr sz="1800" dirty="0"/>
          </a:p>
        </p:txBody>
      </p:sp>
      <p:sp>
        <p:nvSpPr>
          <p:cNvPr id="665" name="6,799.27 ETH"/>
          <p:cNvSpPr txBox="1"/>
          <p:nvPr/>
        </p:nvSpPr>
        <p:spPr>
          <a:xfrm>
            <a:off x="1199796" y="5478499"/>
            <a:ext cx="1566046"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spAutoFit/>
          </a:bodyPr>
          <a:lstStyle>
            <a:lvl1pPr defTabSz="2438400">
              <a:defRPr sz="3600">
                <a:solidFill>
                  <a:srgbClr val="677480"/>
                </a:solidFill>
                <a:latin typeface="Arial"/>
                <a:ea typeface="Arial"/>
                <a:cs typeface="Arial"/>
                <a:sym typeface="Arial"/>
              </a:defRPr>
            </a:lvl1pPr>
          </a:lstStyle>
          <a:p>
            <a:pPr algn="ctr"/>
            <a:r>
              <a:rPr sz="1800" dirty="0"/>
              <a:t>6,799.27</a:t>
            </a:r>
            <a:endParaRPr lang="de-DE" sz="1800" dirty="0"/>
          </a:p>
          <a:p>
            <a:pPr algn="ctr"/>
            <a:r>
              <a:rPr sz="1800" dirty="0"/>
              <a:t>ETH</a:t>
            </a:r>
          </a:p>
        </p:txBody>
      </p:sp>
      <p:sp>
        <p:nvSpPr>
          <p:cNvPr id="666" name="Line"/>
          <p:cNvSpPr/>
          <p:nvPr/>
        </p:nvSpPr>
        <p:spPr>
          <a:xfrm>
            <a:off x="829312" y="2699912"/>
            <a:ext cx="8707729" cy="21791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 y="16033"/>
                </a:lnTo>
                <a:lnTo>
                  <a:pt x="20473" y="15801"/>
                </a:lnTo>
                <a:lnTo>
                  <a:pt x="20475" y="40"/>
                </a:lnTo>
                <a:lnTo>
                  <a:pt x="21600" y="0"/>
                </a:lnTo>
              </a:path>
            </a:pathLst>
          </a:custGeom>
          <a:ln w="63500">
            <a:solidFill>
              <a:srgbClr val="2185C5"/>
            </a:solidFill>
            <a:prstDash val="sysDot"/>
            <a:miter lim="400000"/>
            <a:headEnd type="triangle"/>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667" name="Line"/>
          <p:cNvSpPr/>
          <p:nvPr/>
        </p:nvSpPr>
        <p:spPr>
          <a:xfrm>
            <a:off x="9113785" y="4289130"/>
            <a:ext cx="402977" cy="3360"/>
          </a:xfrm>
          <a:prstGeom prst="line">
            <a:avLst/>
          </a:prstGeom>
          <a:ln w="63500">
            <a:solidFill>
              <a:srgbClr val="2185C5"/>
            </a:solidFill>
            <a:prstDash val="sysDot"/>
            <a:miter lim="400000"/>
          </a:ln>
          <a:effectLst>
            <a:outerShdw blurRad="101600" dist="50800" dir="5400000" rotWithShape="0">
              <a:srgbClr val="000000">
                <a:alpha val="38000"/>
              </a:srgbClr>
            </a:outerShdw>
          </a:effectLst>
        </p:spPr>
        <p:txBody>
          <a:bodyPr lIns="60960" tIns="60960" rIns="60960" bIns="60960"/>
          <a:lstStyle/>
          <a:p>
            <a:pPr algn="l" defTabSz="1219200">
              <a:defRPr sz="3600">
                <a:solidFill>
                  <a:srgbClr val="677480"/>
                </a:solidFill>
                <a:latin typeface="Arial"/>
                <a:ea typeface="Arial"/>
                <a:cs typeface="Arial"/>
                <a:sym typeface="Arial"/>
              </a:defRPr>
            </a:pPr>
            <a:endParaRPr sz="1800"/>
          </a:p>
        </p:txBody>
      </p:sp>
      <p:sp>
        <p:nvSpPr>
          <p:cNvPr id="4" name="Title 3">
            <a:extLst>
              <a:ext uri="{FF2B5EF4-FFF2-40B4-BE49-F238E27FC236}">
                <a16:creationId xmlns:a16="http://schemas.microsoft.com/office/drawing/2014/main" id="{CE663A48-18C2-787A-F00C-E37CEF26C944}"/>
              </a:ext>
            </a:extLst>
          </p:cNvPr>
          <p:cNvSpPr>
            <a:spLocks noGrp="1"/>
          </p:cNvSpPr>
          <p:nvPr>
            <p:ph type="title"/>
          </p:nvPr>
        </p:nvSpPr>
        <p:spPr>
          <a:xfrm>
            <a:off x="838200" y="365125"/>
            <a:ext cx="10515600" cy="1325563"/>
          </a:xfrm>
        </p:spPr>
        <p:txBody>
          <a:bodyPr/>
          <a:lstStyle/>
          <a:p>
            <a:r>
              <a:rPr lang="en-US" dirty="0" err="1"/>
              <a:t>bZx</a:t>
            </a:r>
            <a:r>
              <a:rPr lang="en-US" dirty="0"/>
              <a:t> – Oracle Manipulation – February 2020</a:t>
            </a:r>
            <a:endParaRPr lang="en-CH" dirty="0"/>
          </a:p>
        </p:txBody>
      </p:sp>
    </p:spTree>
    <p:extLst>
      <p:ext uri="{BB962C8B-B14F-4D97-AF65-F5344CB8AC3E}">
        <p14:creationId xmlns:p14="http://schemas.microsoft.com/office/powerpoint/2010/main" val="3961985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686"/>
        <p:cNvGrpSpPr/>
        <p:nvPr/>
      </p:nvGrpSpPr>
      <p:grpSpPr>
        <a:xfrm>
          <a:off x="0" y="0"/>
          <a:ext cx="0" cy="0"/>
          <a:chOff x="0" y="0"/>
          <a:chExt cx="0" cy="0"/>
        </a:xfrm>
      </p:grpSpPr>
      <p:sp>
        <p:nvSpPr>
          <p:cNvPr id="688" name="Google Shape;688;p23"/>
          <p:cNvSpPr txBox="1">
            <a:spLocks noGrp="1"/>
          </p:cNvSpPr>
          <p:nvPr>
            <p:ph type="title"/>
          </p:nvPr>
        </p:nvSpPr>
        <p:spPr>
          <a:xfrm>
            <a:off x="2213171" y="2914650"/>
            <a:ext cx="7765657" cy="1028700"/>
          </a:xfrm>
          <a:prstGeom prst="rect">
            <a:avLst/>
          </a:prstGeom>
          <a:noFill/>
          <a:ln>
            <a:noFill/>
          </a:ln>
        </p:spPr>
        <p:txBody>
          <a:bodyPr spcFirstLastPara="1" vert="horz" wrap="square" lIns="82283" tIns="41130" rIns="82283" bIns="41130" rtlCol="0" anchor="ctr" anchorCtr="0">
            <a:noAutofit/>
          </a:bodyPr>
          <a:lstStyle/>
          <a:p>
            <a:pPr algn="ctr"/>
            <a:r>
              <a:rPr lang="en-US" dirty="0"/>
              <a:t>.. one more thing</a:t>
            </a:r>
            <a:endParaRPr dirty="0"/>
          </a:p>
        </p:txBody>
      </p:sp>
      <p:sp>
        <p:nvSpPr>
          <p:cNvPr id="698" name="Google Shape;698;p23"/>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62</a:t>
            </a:fld>
            <a:endParaRPr sz="1260">
              <a:solidFill>
                <a:schemeClr val="dk1"/>
              </a:solidFill>
              <a:latin typeface="Arial"/>
              <a:ea typeface="Arial"/>
              <a:cs typeface="Arial"/>
              <a:sym typeface="Arial"/>
            </a:endParaRPr>
          </a:p>
        </p:txBody>
      </p:sp>
    </p:spTree>
    <p:extLst>
      <p:ext uri="{BB962C8B-B14F-4D97-AF65-F5344CB8AC3E}">
        <p14:creationId xmlns:p14="http://schemas.microsoft.com/office/powerpoint/2010/main" val="2545187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686"/>
        <p:cNvGrpSpPr/>
        <p:nvPr/>
      </p:nvGrpSpPr>
      <p:grpSpPr>
        <a:xfrm>
          <a:off x="0" y="0"/>
          <a:ext cx="0" cy="0"/>
          <a:chOff x="0" y="0"/>
          <a:chExt cx="0" cy="0"/>
        </a:xfrm>
      </p:grpSpPr>
      <p:sp>
        <p:nvSpPr>
          <p:cNvPr id="698" name="Google Shape;698;p23"/>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63</a:t>
            </a:fld>
            <a:endParaRPr sz="1260">
              <a:solidFill>
                <a:schemeClr val="dk1"/>
              </a:solidFill>
              <a:latin typeface="Arial"/>
              <a:ea typeface="Arial"/>
              <a:cs typeface="Arial"/>
              <a:sym typeface="Arial"/>
            </a:endParaRPr>
          </a:p>
        </p:txBody>
      </p:sp>
      <p:sp>
        <p:nvSpPr>
          <p:cNvPr id="4" name="Google Shape;688;p23">
            <a:extLst>
              <a:ext uri="{FF2B5EF4-FFF2-40B4-BE49-F238E27FC236}">
                <a16:creationId xmlns:a16="http://schemas.microsoft.com/office/drawing/2014/main" id="{264C690F-62F8-7248-3D69-3F509D51BADE}"/>
              </a:ext>
            </a:extLst>
          </p:cNvPr>
          <p:cNvSpPr txBox="1">
            <a:spLocks noGrp="1"/>
          </p:cNvSpPr>
          <p:nvPr>
            <p:ph type="title"/>
          </p:nvPr>
        </p:nvSpPr>
        <p:spPr>
          <a:xfrm>
            <a:off x="2213171" y="465769"/>
            <a:ext cx="7765657" cy="1028700"/>
          </a:xfrm>
          <a:prstGeom prst="rect">
            <a:avLst/>
          </a:prstGeom>
          <a:noFill/>
          <a:ln>
            <a:noFill/>
          </a:ln>
        </p:spPr>
        <p:txBody>
          <a:bodyPr spcFirstLastPara="1" vert="horz" wrap="square" lIns="82283" tIns="41130" rIns="82283" bIns="41130" rtlCol="0" anchor="ctr" anchorCtr="0">
            <a:noAutofit/>
          </a:bodyPr>
          <a:lstStyle/>
          <a:p>
            <a:pPr algn="ctr"/>
            <a:r>
              <a:rPr lang="en-US" dirty="0"/>
              <a:t>Given the power of LLMs..</a:t>
            </a:r>
            <a:endParaRPr dirty="0"/>
          </a:p>
        </p:txBody>
      </p:sp>
      <p:pic>
        <p:nvPicPr>
          <p:cNvPr id="6" name="Picture 5" descr="A picture containing text, screenshot, document, font&#10;&#10;Description automatically generated">
            <a:extLst>
              <a:ext uri="{FF2B5EF4-FFF2-40B4-BE49-F238E27FC236}">
                <a16:creationId xmlns:a16="http://schemas.microsoft.com/office/drawing/2014/main" id="{64B383FB-C79E-4EAB-FC04-BD314686D575}"/>
              </a:ext>
            </a:extLst>
          </p:cNvPr>
          <p:cNvPicPr>
            <a:picLocks noChangeAspect="1"/>
          </p:cNvPicPr>
          <p:nvPr/>
        </p:nvPicPr>
        <p:blipFill>
          <a:blip r:embed="rId3"/>
          <a:stretch>
            <a:fillRect/>
          </a:stretch>
        </p:blipFill>
        <p:spPr>
          <a:xfrm>
            <a:off x="3299693" y="1590113"/>
            <a:ext cx="5592613" cy="7749491"/>
          </a:xfrm>
          <a:prstGeom prst="rect">
            <a:avLst/>
          </a:prstGeom>
        </p:spPr>
      </p:pic>
    </p:spTree>
    <p:extLst>
      <p:ext uri="{BB962C8B-B14F-4D97-AF65-F5344CB8AC3E}">
        <p14:creationId xmlns:p14="http://schemas.microsoft.com/office/powerpoint/2010/main" val="1415596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715"/>
        <p:cNvGrpSpPr/>
        <p:nvPr/>
      </p:nvGrpSpPr>
      <p:grpSpPr>
        <a:xfrm>
          <a:off x="0" y="0"/>
          <a:ext cx="0" cy="0"/>
          <a:chOff x="0" y="0"/>
          <a:chExt cx="0" cy="0"/>
        </a:xfrm>
      </p:grpSpPr>
      <p:sp>
        <p:nvSpPr>
          <p:cNvPr id="716" name="Google Shape;716;p22"/>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Elastic Swap Attack (</a:t>
            </a:r>
            <a:r>
              <a:rPr lang="en-GB" b="0" i="0" dirty="0">
                <a:solidFill>
                  <a:srgbClr val="292929"/>
                </a:solidFill>
                <a:effectLst/>
                <a:latin typeface="source-code-pro"/>
              </a:rPr>
              <a:t>Dec-</a:t>
            </a:r>
            <a:r>
              <a:rPr lang="en-GB" b="0" i="0" dirty="0">
                <a:solidFill>
                  <a:srgbClr val="1C00CF"/>
                </a:solidFill>
                <a:effectLst/>
                <a:latin typeface="source-code-pro"/>
              </a:rPr>
              <a:t>13</a:t>
            </a:r>
            <a:r>
              <a:rPr lang="en-GB" b="0" i="0" dirty="0">
                <a:solidFill>
                  <a:srgbClr val="292929"/>
                </a:solidFill>
                <a:effectLst/>
                <a:latin typeface="source-code-pro"/>
              </a:rPr>
              <a:t>-</a:t>
            </a:r>
            <a:r>
              <a:rPr lang="en-GB" b="0" i="0" dirty="0">
                <a:solidFill>
                  <a:srgbClr val="1C00CF"/>
                </a:solidFill>
                <a:effectLst/>
                <a:latin typeface="source-code-pro"/>
              </a:rPr>
              <a:t>2022</a:t>
            </a:r>
            <a:r>
              <a:rPr lang="en-US" dirty="0"/>
              <a:t>)</a:t>
            </a:r>
            <a:endParaRPr dirty="0"/>
          </a:p>
        </p:txBody>
      </p:sp>
      <p:sp>
        <p:nvSpPr>
          <p:cNvPr id="717" name="Google Shape;717;p22"/>
          <p:cNvSpPr txBox="1"/>
          <p:nvPr/>
        </p:nvSpPr>
        <p:spPr>
          <a:xfrm>
            <a:off x="2310540" y="1330473"/>
            <a:ext cx="9670102" cy="5093666"/>
          </a:xfrm>
          <a:prstGeom prst="rect">
            <a:avLst/>
          </a:prstGeom>
          <a:noFill/>
          <a:ln>
            <a:noFill/>
          </a:ln>
        </p:spPr>
        <p:txBody>
          <a:bodyPr spcFirstLastPara="1" wrap="square" lIns="82283" tIns="41130" rIns="82283" bIns="41130" anchor="t" anchorCtr="0">
            <a:spAutoFit/>
          </a:bodyPr>
          <a:lstStyle/>
          <a:p>
            <a:pPr>
              <a:buClr>
                <a:srgbClr val="000000"/>
              </a:buClr>
              <a:buSzPts val="2400"/>
            </a:pPr>
            <a:r>
              <a:rPr lang="en-GB" sz="2400" b="0" i="0" dirty="0">
                <a:solidFill>
                  <a:srgbClr val="292929"/>
                </a:solidFill>
                <a:effectLst/>
                <a:latin typeface="source-code-pro"/>
              </a:rPr>
              <a:t>TX0 - “Attacker”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go()</a:t>
            </a:r>
          </a:p>
          <a:p>
            <a:pPr>
              <a:buClr>
                <a:srgbClr val="000000"/>
              </a:buClr>
              <a:buSzPts val="2400"/>
            </a:pPr>
            <a:endParaRPr lang="de-DE" sz="2160" dirty="0">
              <a:solidFill>
                <a:schemeClr val="dk1"/>
              </a:solidFill>
              <a:latin typeface="Calibri"/>
              <a:ea typeface="Calibri"/>
              <a:cs typeface="Calibri"/>
              <a:sym typeface="Calibri"/>
            </a:endParaRPr>
          </a:p>
          <a:p>
            <a:pPr>
              <a:buClr>
                <a:srgbClr val="000000"/>
              </a:buClr>
              <a:buSzPts val="2400"/>
            </a:pPr>
            <a:r>
              <a:rPr lang="en-GB" sz="2400" b="0" i="0" dirty="0">
                <a:solidFill>
                  <a:srgbClr val="292929"/>
                </a:solidFill>
                <a:effectLst/>
                <a:latin typeface="source-code-pro"/>
              </a:rPr>
              <a:t>TX1 - “Attacker”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go()</a:t>
            </a:r>
          </a:p>
          <a:p>
            <a:pPr>
              <a:buClr>
                <a:srgbClr val="000000"/>
              </a:buClr>
              <a:buSzPts val="2400"/>
            </a:pPr>
            <a:r>
              <a:rPr lang="en-GB" sz="2000" b="0" i="0" dirty="0">
                <a:solidFill>
                  <a:srgbClr val="292929"/>
                </a:solidFill>
                <a:effectLst/>
                <a:latin typeface="source-code-pro"/>
              </a:rPr>
              <a:t>Propagated: 	P2P Network (detected </a:t>
            </a:r>
            <a:r>
              <a:rPr lang="en-GB" sz="2000" b="0" i="0" dirty="0">
                <a:solidFill>
                  <a:srgbClr val="836C28"/>
                </a:solidFill>
                <a:effectLst/>
                <a:latin typeface="source-code-pro"/>
              </a:rPr>
              <a:t>at</a:t>
            </a:r>
            <a:r>
              <a:rPr lang="en-GB" sz="2000" b="0" i="0" dirty="0">
                <a:solidFill>
                  <a:srgbClr val="292929"/>
                </a:solidFill>
                <a:effectLst/>
                <a:latin typeface="source-code-pro"/>
              </a:rPr>
              <a:t>: </a:t>
            </a:r>
            <a:r>
              <a:rPr lang="en-GB" sz="2000" b="0" i="0" dirty="0">
                <a:solidFill>
                  <a:srgbClr val="1C00CF"/>
                </a:solidFill>
                <a:effectLst/>
                <a:latin typeface="source-code-pro"/>
              </a:rPr>
              <a:t>2022</a:t>
            </a:r>
            <a:r>
              <a:rPr lang="en-GB" sz="2000" b="0" i="0" dirty="0">
                <a:solidFill>
                  <a:srgbClr val="292929"/>
                </a:solidFill>
                <a:effectLst/>
                <a:latin typeface="source-code-pro"/>
              </a:rPr>
              <a:t>-</a:t>
            </a:r>
            <a:r>
              <a:rPr lang="en-GB" sz="2000" b="0" i="0" dirty="0">
                <a:solidFill>
                  <a:srgbClr val="1C00CF"/>
                </a:solidFill>
                <a:effectLst/>
                <a:latin typeface="source-code-pro"/>
              </a:rPr>
              <a:t>12</a:t>
            </a:r>
            <a:r>
              <a:rPr lang="en-GB" sz="2000" b="0" i="0" dirty="0">
                <a:solidFill>
                  <a:srgbClr val="292929"/>
                </a:solidFill>
                <a:effectLst/>
                <a:latin typeface="source-code-pro"/>
              </a:rPr>
              <a:t>-</a:t>
            </a:r>
            <a:r>
              <a:rPr lang="en-GB" sz="2000" b="0" i="0" dirty="0">
                <a:solidFill>
                  <a:srgbClr val="1C00CF"/>
                </a:solidFill>
                <a:effectLst/>
                <a:latin typeface="source-code-pro"/>
              </a:rPr>
              <a:t>13</a:t>
            </a:r>
            <a:r>
              <a:rPr lang="en-GB" sz="2000" b="0" i="0" dirty="0">
                <a:solidFill>
                  <a:srgbClr val="292929"/>
                </a:solidFill>
                <a:effectLst/>
                <a:latin typeface="source-code-pro"/>
              </a:rPr>
              <a:t> </a:t>
            </a:r>
            <a:r>
              <a:rPr lang="en-GB" sz="2000" b="0" i="0" dirty="0">
                <a:solidFill>
                  <a:srgbClr val="1C00CF"/>
                </a:solidFill>
                <a:effectLst/>
                <a:latin typeface="source-code-pro"/>
              </a:rPr>
              <a:t>02</a:t>
            </a:r>
            <a:r>
              <a:rPr lang="en-GB" sz="2000" b="0" i="0" dirty="0">
                <a:solidFill>
                  <a:srgbClr val="292929"/>
                </a:solidFill>
                <a:effectLst/>
                <a:latin typeface="source-code-pro"/>
              </a:rPr>
              <a:t>:</a:t>
            </a:r>
            <a:r>
              <a:rPr lang="en-GB" sz="2000" b="0" i="0" dirty="0">
                <a:solidFill>
                  <a:srgbClr val="1C00CF"/>
                </a:solidFill>
                <a:effectLst/>
                <a:latin typeface="source-code-pro"/>
              </a:rPr>
              <a:t>32</a:t>
            </a:r>
            <a:r>
              <a:rPr lang="en-GB" sz="2000" b="0" i="0" dirty="0">
                <a:solidFill>
                  <a:srgbClr val="292929"/>
                </a:solidFill>
                <a:effectLst/>
                <a:latin typeface="source-code-pro"/>
              </a:rPr>
              <a:t>:</a:t>
            </a:r>
            <a:r>
              <a:rPr lang="en-GB" sz="2000" b="0" i="0" dirty="0">
                <a:solidFill>
                  <a:srgbClr val="1C00CF"/>
                </a:solidFill>
                <a:effectLst/>
                <a:latin typeface="source-code-pro"/>
              </a:rPr>
              <a:t>43.238946</a:t>
            </a:r>
            <a:r>
              <a:rPr lang="en-GB" sz="2000" b="0" i="0" dirty="0">
                <a:solidFill>
                  <a:srgbClr val="292929"/>
                </a:solidFill>
                <a:effectLst/>
                <a:latin typeface="source-code-pro"/>
              </a:rPr>
              <a:t>+</a:t>
            </a:r>
            <a:r>
              <a:rPr lang="en-GB" sz="2000" b="0" i="0" dirty="0">
                <a:solidFill>
                  <a:srgbClr val="1C00CF"/>
                </a:solidFill>
                <a:effectLst/>
                <a:latin typeface="source-code-pro"/>
              </a:rPr>
              <a:t>00</a:t>
            </a:r>
            <a:r>
              <a:rPr lang="en-GB" sz="2000" b="0" i="0" dirty="0">
                <a:solidFill>
                  <a:srgbClr val="292929"/>
                </a:solidFill>
                <a:effectLst/>
                <a:latin typeface="source-code-pro"/>
              </a:rPr>
              <a:t>)</a:t>
            </a:r>
            <a:endParaRPr lang="en-GB" sz="2000" dirty="0">
              <a:solidFill>
                <a:srgbClr val="292929"/>
              </a:solidFill>
              <a:latin typeface="source-code-pro"/>
            </a:endParaRPr>
          </a:p>
          <a:p>
            <a:pPr>
              <a:buClr>
                <a:srgbClr val="000000"/>
              </a:buClr>
              <a:buSzPts val="2400"/>
            </a:pPr>
            <a:endParaRPr lang="en-GB" sz="2400" dirty="0">
              <a:solidFill>
                <a:srgbClr val="292929"/>
              </a:solidFill>
              <a:latin typeface="source-code-pro"/>
            </a:endParaRPr>
          </a:p>
          <a:p>
            <a:pPr>
              <a:buClr>
                <a:srgbClr val="000000"/>
              </a:buClr>
              <a:buSzPts val="2400"/>
            </a:pPr>
            <a:r>
              <a:rPr lang="en-GB" sz="2400" b="0" i="0" dirty="0">
                <a:solidFill>
                  <a:srgbClr val="292929"/>
                </a:solidFill>
                <a:effectLst/>
                <a:latin typeface="source-code-pro"/>
              </a:rPr>
              <a:t>TX2 - “Whitehat hacker”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a:t>
            </a:r>
            <a:r>
              <a:rPr lang="en-GB" sz="2000" b="0" i="0" dirty="0" err="1">
                <a:solidFill>
                  <a:srgbClr val="292929"/>
                </a:solidFill>
                <a:effectLst/>
                <a:latin typeface="source-code-pro"/>
              </a:rPr>
              <a:t>NotYoink</a:t>
            </a:r>
            <a:r>
              <a:rPr lang="en-GB" sz="2000" b="0" i="0" dirty="0">
                <a:solidFill>
                  <a:srgbClr val="292929"/>
                </a:solidFill>
                <a:effectLst/>
                <a:latin typeface="source-code-pro"/>
              </a:rPr>
              <a:t>()</a:t>
            </a:r>
          </a:p>
          <a:p>
            <a:pPr>
              <a:buClr>
                <a:srgbClr val="000000"/>
              </a:buClr>
              <a:buSzPts val="2400"/>
            </a:pPr>
            <a:r>
              <a:rPr lang="en-GB" sz="2000" b="0" i="0" dirty="0">
                <a:solidFill>
                  <a:srgbClr val="292929"/>
                </a:solidFill>
                <a:effectLst/>
                <a:latin typeface="source-code-pro"/>
              </a:rPr>
              <a:t>Built by: 		</a:t>
            </a:r>
            <a:r>
              <a:rPr lang="en-GB" sz="2000" b="0" i="0" dirty="0" err="1">
                <a:solidFill>
                  <a:srgbClr val="292929"/>
                </a:solidFill>
                <a:effectLst/>
                <a:latin typeface="source-code-pro"/>
              </a:rPr>
              <a:t>BeaverBuilder</a:t>
            </a:r>
            <a:endParaRPr lang="en-GB" sz="2000" dirty="0">
              <a:solidFill>
                <a:srgbClr val="292929"/>
              </a:solidFill>
              <a:latin typeface="source-code-pro"/>
            </a:endParaRPr>
          </a:p>
          <a:p>
            <a:pPr>
              <a:buClr>
                <a:srgbClr val="000000"/>
              </a:buClr>
              <a:buSzPts val="2400"/>
            </a:pPr>
            <a:r>
              <a:rPr lang="en-GB" sz="2000" b="0" i="0" dirty="0">
                <a:solidFill>
                  <a:srgbClr val="292929"/>
                </a:solidFill>
                <a:effectLst/>
                <a:latin typeface="source-code-pro"/>
              </a:rPr>
              <a:t>Relayed by: 	</a:t>
            </a:r>
            <a:r>
              <a:rPr lang="en-GB" sz="2000" b="0" i="0" dirty="0" err="1">
                <a:solidFill>
                  <a:srgbClr val="292929"/>
                </a:solidFill>
                <a:effectLst/>
                <a:latin typeface="source-code-pro"/>
              </a:rPr>
              <a:t>BloXroute</a:t>
            </a:r>
            <a:r>
              <a:rPr lang="en-GB" sz="2000" b="0" i="0" dirty="0">
                <a:solidFill>
                  <a:srgbClr val="292929"/>
                </a:solidFill>
                <a:effectLst/>
                <a:latin typeface="source-code-pro"/>
              </a:rPr>
              <a:t> Max Profit (kudos to Toni </a:t>
            </a:r>
            <a:r>
              <a:rPr lang="en-GB" sz="2000" b="0" i="0" dirty="0" err="1">
                <a:solidFill>
                  <a:srgbClr val="292929"/>
                </a:solidFill>
                <a:effectLst/>
                <a:latin typeface="source-code-pro"/>
              </a:rPr>
              <a:t>Wahrstätter</a:t>
            </a:r>
            <a:r>
              <a:rPr lang="en-GB" sz="2000" b="0" i="0" dirty="0">
                <a:solidFill>
                  <a:srgbClr val="292929"/>
                </a:solidFill>
                <a:effectLst/>
                <a:latin typeface="source-code-pro"/>
              </a:rPr>
              <a:t>)</a:t>
            </a:r>
          </a:p>
          <a:p>
            <a:pPr>
              <a:buClr>
                <a:srgbClr val="000000"/>
              </a:buClr>
              <a:buSzPts val="2400"/>
            </a:pPr>
            <a:endParaRPr lang="en-GB" sz="2400" dirty="0">
              <a:solidFill>
                <a:srgbClr val="292929"/>
              </a:solidFill>
              <a:latin typeface="source-code-pro"/>
            </a:endParaRPr>
          </a:p>
          <a:p>
            <a:pPr>
              <a:buClr>
                <a:srgbClr val="000000"/>
              </a:buClr>
              <a:buSzPts val="2400"/>
            </a:pPr>
            <a:r>
              <a:rPr lang="en-GB" sz="2400" b="0" i="0" dirty="0">
                <a:solidFill>
                  <a:srgbClr val="292929"/>
                </a:solidFill>
                <a:effectLst/>
                <a:latin typeface="source-code-pro"/>
              </a:rPr>
              <a:t>TX3 - “Whitehat hacker”</a:t>
            </a:r>
          </a:p>
          <a:p>
            <a:pPr>
              <a:buClr>
                <a:srgbClr val="000000"/>
              </a:buClr>
              <a:buSzPts val="2400"/>
            </a:pPr>
            <a:r>
              <a:rPr lang="en-GB" sz="2000" b="0" i="0" dirty="0">
                <a:solidFill>
                  <a:srgbClr val="292929"/>
                </a:solidFill>
                <a:effectLst/>
                <a:latin typeface="source-code-pro"/>
              </a:rPr>
              <a:t>Function </a:t>
            </a:r>
            <a:r>
              <a:rPr lang="en-GB" sz="2000" b="0" i="0" dirty="0">
                <a:solidFill>
                  <a:srgbClr val="836C28"/>
                </a:solidFill>
                <a:effectLst/>
                <a:latin typeface="source-code-pro"/>
              </a:rPr>
              <a:t>name</a:t>
            </a:r>
            <a:r>
              <a:rPr lang="en-GB" sz="2000" b="0" i="0" dirty="0">
                <a:solidFill>
                  <a:srgbClr val="292929"/>
                </a:solidFill>
                <a:effectLst/>
                <a:latin typeface="source-code-pro"/>
              </a:rPr>
              <a:t>: 	</a:t>
            </a:r>
            <a:r>
              <a:rPr lang="en-GB" sz="2000" b="0" i="0" dirty="0" err="1">
                <a:solidFill>
                  <a:srgbClr val="292929"/>
                </a:solidFill>
                <a:effectLst/>
                <a:latin typeface="source-code-pro"/>
              </a:rPr>
              <a:t>yoink</a:t>
            </a:r>
            <a:r>
              <a:rPr lang="en-GB" sz="2000" b="0" i="0" dirty="0">
                <a:solidFill>
                  <a:srgbClr val="292929"/>
                </a:solidFill>
                <a:effectLst/>
                <a:latin typeface="source-code-pro"/>
              </a:rPr>
              <a:t>()</a:t>
            </a:r>
          </a:p>
          <a:p>
            <a:pPr>
              <a:buClr>
                <a:srgbClr val="000000"/>
              </a:buClr>
              <a:buSzPts val="2400"/>
            </a:pPr>
            <a:r>
              <a:rPr lang="en-GB" sz="2000" b="0" i="0" dirty="0">
                <a:effectLst/>
                <a:latin typeface="source-code-pro"/>
              </a:rPr>
              <a:t>Propagated: 	P2P Network </a:t>
            </a:r>
            <a:r>
              <a:rPr lang="en-GB" sz="2000" b="0" i="0" dirty="0">
                <a:solidFill>
                  <a:srgbClr val="292929"/>
                </a:solidFill>
                <a:effectLst/>
                <a:latin typeface="source-code-pro"/>
              </a:rPr>
              <a:t>(detected </a:t>
            </a:r>
            <a:r>
              <a:rPr lang="en-GB" sz="2000" b="0" i="0" dirty="0">
                <a:solidFill>
                  <a:srgbClr val="836C28"/>
                </a:solidFill>
                <a:effectLst/>
                <a:latin typeface="source-code-pro"/>
              </a:rPr>
              <a:t>at</a:t>
            </a:r>
            <a:r>
              <a:rPr lang="en-GB" sz="2000" b="0" i="0" dirty="0">
                <a:solidFill>
                  <a:srgbClr val="292929"/>
                </a:solidFill>
                <a:effectLst/>
                <a:latin typeface="source-code-pro"/>
              </a:rPr>
              <a:t>: </a:t>
            </a:r>
            <a:r>
              <a:rPr lang="en-GB" sz="2000" b="0" i="0" dirty="0">
                <a:solidFill>
                  <a:srgbClr val="1C00CF"/>
                </a:solidFill>
                <a:effectLst/>
                <a:latin typeface="source-code-pro"/>
              </a:rPr>
              <a:t>2022</a:t>
            </a:r>
            <a:r>
              <a:rPr lang="en-GB" sz="2000" b="0" i="0" dirty="0">
                <a:solidFill>
                  <a:srgbClr val="292929"/>
                </a:solidFill>
                <a:effectLst/>
                <a:latin typeface="source-code-pro"/>
              </a:rPr>
              <a:t>-</a:t>
            </a:r>
            <a:r>
              <a:rPr lang="en-GB" sz="2000" b="0" i="0" dirty="0">
                <a:solidFill>
                  <a:srgbClr val="1C00CF"/>
                </a:solidFill>
                <a:effectLst/>
                <a:latin typeface="source-code-pro"/>
              </a:rPr>
              <a:t>12</a:t>
            </a:r>
            <a:r>
              <a:rPr lang="en-GB" sz="2000" b="0" i="0" dirty="0">
                <a:solidFill>
                  <a:srgbClr val="292929"/>
                </a:solidFill>
                <a:effectLst/>
                <a:latin typeface="source-code-pro"/>
              </a:rPr>
              <a:t>-</a:t>
            </a:r>
            <a:r>
              <a:rPr lang="en-GB" sz="2000" b="0" i="0" dirty="0">
                <a:solidFill>
                  <a:srgbClr val="1C00CF"/>
                </a:solidFill>
                <a:effectLst/>
                <a:latin typeface="source-code-pro"/>
              </a:rPr>
              <a:t>13</a:t>
            </a:r>
            <a:r>
              <a:rPr lang="en-GB" sz="2000" b="0" i="0" dirty="0">
                <a:solidFill>
                  <a:srgbClr val="292929"/>
                </a:solidFill>
                <a:effectLst/>
                <a:latin typeface="source-code-pro"/>
              </a:rPr>
              <a:t> </a:t>
            </a:r>
            <a:r>
              <a:rPr lang="en-GB" sz="2000" b="0" i="0" dirty="0">
                <a:solidFill>
                  <a:srgbClr val="1C00CF"/>
                </a:solidFill>
                <a:effectLst/>
                <a:latin typeface="source-code-pro"/>
              </a:rPr>
              <a:t>02</a:t>
            </a:r>
            <a:r>
              <a:rPr lang="en-GB" sz="2000" b="0" i="0" dirty="0">
                <a:solidFill>
                  <a:srgbClr val="292929"/>
                </a:solidFill>
                <a:effectLst/>
                <a:latin typeface="source-code-pro"/>
              </a:rPr>
              <a:t>:</a:t>
            </a:r>
            <a:r>
              <a:rPr lang="en-GB" sz="2000" b="0" i="0" dirty="0">
                <a:solidFill>
                  <a:srgbClr val="1C00CF"/>
                </a:solidFill>
                <a:effectLst/>
                <a:latin typeface="source-code-pro"/>
              </a:rPr>
              <a:t>32</a:t>
            </a:r>
            <a:r>
              <a:rPr lang="en-GB" sz="2000" b="0" i="0" dirty="0">
                <a:solidFill>
                  <a:srgbClr val="292929"/>
                </a:solidFill>
                <a:effectLst/>
                <a:latin typeface="source-code-pro"/>
              </a:rPr>
              <a:t>:</a:t>
            </a:r>
            <a:r>
              <a:rPr lang="en-GB" sz="2000" b="0" i="0" dirty="0">
                <a:solidFill>
                  <a:srgbClr val="1C00CF"/>
                </a:solidFill>
                <a:effectLst/>
                <a:latin typeface="source-code-pro"/>
              </a:rPr>
              <a:t>43.481679</a:t>
            </a:r>
            <a:r>
              <a:rPr lang="en-GB" sz="2000" b="0" i="0" dirty="0">
                <a:solidFill>
                  <a:srgbClr val="292929"/>
                </a:solidFill>
                <a:effectLst/>
                <a:latin typeface="source-code-pro"/>
              </a:rPr>
              <a:t>+</a:t>
            </a:r>
            <a:r>
              <a:rPr lang="en-GB" sz="2000" b="0" i="0" dirty="0">
                <a:solidFill>
                  <a:srgbClr val="1C00CF"/>
                </a:solidFill>
                <a:effectLst/>
                <a:latin typeface="source-code-pro"/>
              </a:rPr>
              <a:t>00</a:t>
            </a:r>
            <a:r>
              <a:rPr lang="en-GB" sz="2000" b="0" i="0" dirty="0">
                <a:solidFill>
                  <a:srgbClr val="292929"/>
                </a:solidFill>
                <a:effectLst/>
                <a:latin typeface="source-code-pro"/>
              </a:rPr>
              <a:t>)</a:t>
            </a:r>
            <a:endParaRPr sz="2000" dirty="0">
              <a:solidFill>
                <a:schemeClr val="dk1"/>
              </a:solidFill>
              <a:latin typeface="Calibri"/>
              <a:ea typeface="Calibri"/>
              <a:cs typeface="Calibri"/>
              <a:sym typeface="Calibri"/>
            </a:endParaRPr>
          </a:p>
        </p:txBody>
      </p:sp>
      <p:sp>
        <p:nvSpPr>
          <p:cNvPr id="720" name="Google Shape;720;p22"/>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64</a:t>
            </a:fld>
            <a:endParaRPr sz="1260">
              <a:solidFill>
                <a:schemeClr val="dk1"/>
              </a:solidFill>
              <a:latin typeface="Arial"/>
              <a:ea typeface="Arial"/>
              <a:cs typeface="Arial"/>
              <a:sym typeface="Arial"/>
            </a:endParaRPr>
          </a:p>
        </p:txBody>
      </p:sp>
      <p:grpSp>
        <p:nvGrpSpPr>
          <p:cNvPr id="18" name="Group 17">
            <a:extLst>
              <a:ext uri="{FF2B5EF4-FFF2-40B4-BE49-F238E27FC236}">
                <a16:creationId xmlns:a16="http://schemas.microsoft.com/office/drawing/2014/main" id="{4834AC8D-9640-E729-70C9-1E6508EE4E5F}"/>
              </a:ext>
            </a:extLst>
          </p:cNvPr>
          <p:cNvGrpSpPr/>
          <p:nvPr/>
        </p:nvGrpSpPr>
        <p:grpSpPr>
          <a:xfrm>
            <a:off x="10552008" y="3471506"/>
            <a:ext cx="1482192" cy="2432721"/>
            <a:chOff x="10552008" y="3471506"/>
            <a:chExt cx="1482192" cy="2432721"/>
          </a:xfrm>
        </p:grpSpPr>
        <p:sp>
          <p:nvSpPr>
            <p:cNvPr id="3" name="TextBox 2">
              <a:extLst>
                <a:ext uri="{FF2B5EF4-FFF2-40B4-BE49-F238E27FC236}">
                  <a16:creationId xmlns:a16="http://schemas.microsoft.com/office/drawing/2014/main" id="{06C48C20-9260-90B7-B749-2D300F84B07C}"/>
                </a:ext>
              </a:extLst>
            </p:cNvPr>
            <p:cNvSpPr txBox="1"/>
            <p:nvPr/>
          </p:nvSpPr>
          <p:spPr>
            <a:xfrm>
              <a:off x="10566844" y="4474091"/>
              <a:ext cx="1467356" cy="369332"/>
            </a:xfrm>
            <a:prstGeom prst="rect">
              <a:avLst/>
            </a:prstGeom>
            <a:noFill/>
          </p:spPr>
          <p:txBody>
            <a:bodyPr wrap="square" rtlCol="0">
              <a:spAutoFit/>
            </a:bodyPr>
            <a:lstStyle/>
            <a:p>
              <a:r>
                <a:rPr lang="en-CH" dirty="0"/>
                <a:t>250 ms!</a:t>
              </a:r>
            </a:p>
          </p:txBody>
        </p:sp>
        <p:cxnSp>
          <p:nvCxnSpPr>
            <p:cNvPr id="5" name="Straight Connector 4">
              <a:extLst>
                <a:ext uri="{FF2B5EF4-FFF2-40B4-BE49-F238E27FC236}">
                  <a16:creationId xmlns:a16="http://schemas.microsoft.com/office/drawing/2014/main" id="{969F1F1E-6045-A0AC-1F12-CF3A6AD624DD}"/>
                </a:ext>
              </a:extLst>
            </p:cNvPr>
            <p:cNvCxnSpPr/>
            <p:nvPr/>
          </p:nvCxnSpPr>
          <p:spPr>
            <a:xfrm>
              <a:off x="10552008" y="3471506"/>
              <a:ext cx="744468" cy="833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9F64303-1482-DA45-BC8B-636E76F4F32F}"/>
                </a:ext>
              </a:extLst>
            </p:cNvPr>
            <p:cNvCxnSpPr/>
            <p:nvPr/>
          </p:nvCxnSpPr>
          <p:spPr>
            <a:xfrm flipV="1">
              <a:off x="10566844" y="5012551"/>
              <a:ext cx="729632" cy="89167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50" name="Picture 2" descr="upload.wikimedia.org/wikipedia/en/0/03/Avalanch...">
            <a:extLst>
              <a:ext uri="{FF2B5EF4-FFF2-40B4-BE49-F238E27FC236}">
                <a16:creationId xmlns:a16="http://schemas.microsoft.com/office/drawing/2014/main" id="{893E79C0-1A3E-0A6E-6E48-F468EF659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2" y="1430492"/>
            <a:ext cx="531152" cy="5311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thereum - Wikipedia, den frie encyklopædi">
            <a:extLst>
              <a:ext uri="{FF2B5EF4-FFF2-40B4-BE49-F238E27FC236}">
                <a16:creationId xmlns:a16="http://schemas.microsoft.com/office/drawing/2014/main" id="{0476CAAE-7D16-BE83-0EEE-140EFF4D2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66" y="2560385"/>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thereum - Wikipedia, den frie encyklopædi">
            <a:extLst>
              <a:ext uri="{FF2B5EF4-FFF2-40B4-BE49-F238E27FC236}">
                <a16:creationId xmlns:a16="http://schemas.microsoft.com/office/drawing/2014/main" id="{8930419A-719B-105B-0CAB-2709B88C4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63" y="4029454"/>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thereum - Wikipedia, den frie encyklopædi">
            <a:extLst>
              <a:ext uri="{FF2B5EF4-FFF2-40B4-BE49-F238E27FC236}">
                <a16:creationId xmlns:a16="http://schemas.microsoft.com/office/drawing/2014/main" id="{FB68B696-33C1-6A35-D27A-F41D75D4E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63" y="5489477"/>
            <a:ext cx="338264" cy="5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1B486093-1831-EE23-74DA-CA8B8C3CA3EC}"/>
              </a:ext>
            </a:extLst>
          </p:cNvPr>
          <p:cNvPicPr>
            <a:picLocks noChangeAspect="1"/>
          </p:cNvPicPr>
          <p:nvPr/>
        </p:nvPicPr>
        <p:blipFill>
          <a:blip r:embed="rId5"/>
          <a:stretch>
            <a:fillRect/>
          </a:stretch>
        </p:blipFill>
        <p:spPr>
          <a:xfrm>
            <a:off x="1626374" y="2666762"/>
            <a:ext cx="338264" cy="338264"/>
          </a:xfrm>
          <a:prstGeom prst="rect">
            <a:avLst/>
          </a:prstGeom>
        </p:spPr>
      </p:pic>
      <p:pic>
        <p:nvPicPr>
          <p:cNvPr id="15" name="Picture 14" descr="Icon&#10;&#10;Description automatically generated">
            <a:extLst>
              <a:ext uri="{FF2B5EF4-FFF2-40B4-BE49-F238E27FC236}">
                <a16:creationId xmlns:a16="http://schemas.microsoft.com/office/drawing/2014/main" id="{914C70F1-8981-DFB0-DDAC-776D029BFB76}"/>
              </a:ext>
            </a:extLst>
          </p:cNvPr>
          <p:cNvPicPr>
            <a:picLocks noChangeAspect="1"/>
          </p:cNvPicPr>
          <p:nvPr/>
        </p:nvPicPr>
        <p:blipFill>
          <a:blip r:embed="rId6"/>
          <a:stretch>
            <a:fillRect/>
          </a:stretch>
        </p:blipFill>
        <p:spPr>
          <a:xfrm>
            <a:off x="1541586" y="1430492"/>
            <a:ext cx="531152" cy="531152"/>
          </a:xfrm>
          <a:prstGeom prst="rect">
            <a:avLst/>
          </a:prstGeom>
        </p:spPr>
      </p:pic>
      <p:pic>
        <p:nvPicPr>
          <p:cNvPr id="16" name="Picture 15" descr="Icon&#10;&#10;Description automatically generated">
            <a:extLst>
              <a:ext uri="{FF2B5EF4-FFF2-40B4-BE49-F238E27FC236}">
                <a16:creationId xmlns:a16="http://schemas.microsoft.com/office/drawing/2014/main" id="{FD5E84CD-FBFD-A002-1AF2-56D7AF37BEF1}"/>
              </a:ext>
            </a:extLst>
          </p:cNvPr>
          <p:cNvPicPr>
            <a:picLocks noChangeAspect="1"/>
          </p:cNvPicPr>
          <p:nvPr/>
        </p:nvPicPr>
        <p:blipFill>
          <a:blip r:embed="rId5"/>
          <a:stretch>
            <a:fillRect/>
          </a:stretch>
        </p:blipFill>
        <p:spPr>
          <a:xfrm>
            <a:off x="1624647" y="5595854"/>
            <a:ext cx="338264" cy="338264"/>
          </a:xfrm>
          <a:prstGeom prst="rect">
            <a:avLst/>
          </a:prstGeom>
        </p:spPr>
      </p:pic>
      <p:pic>
        <p:nvPicPr>
          <p:cNvPr id="17" name="Picture 16" descr="Icon&#10;&#10;Description automatically generated">
            <a:extLst>
              <a:ext uri="{FF2B5EF4-FFF2-40B4-BE49-F238E27FC236}">
                <a16:creationId xmlns:a16="http://schemas.microsoft.com/office/drawing/2014/main" id="{20844647-525D-A940-1FAA-B1C8F62D106B}"/>
              </a:ext>
            </a:extLst>
          </p:cNvPr>
          <p:cNvPicPr>
            <a:picLocks noChangeAspect="1"/>
          </p:cNvPicPr>
          <p:nvPr/>
        </p:nvPicPr>
        <p:blipFill>
          <a:blip r:embed="rId6"/>
          <a:stretch>
            <a:fillRect/>
          </a:stretch>
        </p:blipFill>
        <p:spPr>
          <a:xfrm>
            <a:off x="1528203" y="4039387"/>
            <a:ext cx="531152" cy="531152"/>
          </a:xfrm>
          <a:prstGeom prst="rect">
            <a:avLst/>
          </a:prstGeom>
        </p:spPr>
      </p:pic>
      <p:cxnSp>
        <p:nvCxnSpPr>
          <p:cNvPr id="19" name="Google Shape;738;g194a4da82ad_0_72">
            <a:extLst>
              <a:ext uri="{FF2B5EF4-FFF2-40B4-BE49-F238E27FC236}">
                <a16:creationId xmlns:a16="http://schemas.microsoft.com/office/drawing/2014/main" id="{A9D4DB52-2F82-A7B6-803A-E94773DE2087}"/>
              </a:ext>
            </a:extLst>
          </p:cNvPr>
          <p:cNvCxnSpPr>
            <a:cxnSpLocks/>
          </p:cNvCxnSpPr>
          <p:nvPr/>
        </p:nvCxnSpPr>
        <p:spPr>
          <a:xfrm>
            <a:off x="427224" y="1417758"/>
            <a:ext cx="0" cy="4792123"/>
          </a:xfrm>
          <a:prstGeom prst="straightConnector1">
            <a:avLst/>
          </a:prstGeom>
          <a:noFill/>
          <a:ln w="9525" cap="flat" cmpd="sng">
            <a:solidFill>
              <a:schemeClr val="dk2"/>
            </a:solidFill>
            <a:prstDash val="solid"/>
            <a:round/>
            <a:headEnd type="none" w="sm" len="sm"/>
            <a:tailEnd type="triangle" w="med" len="med"/>
          </a:ln>
        </p:spPr>
      </p:cxnSp>
      <p:sp>
        <p:nvSpPr>
          <p:cNvPr id="22" name="Google Shape;739;g194a4da82ad_0_72">
            <a:extLst>
              <a:ext uri="{FF2B5EF4-FFF2-40B4-BE49-F238E27FC236}">
                <a16:creationId xmlns:a16="http://schemas.microsoft.com/office/drawing/2014/main" id="{8254293F-98ED-EA7B-63AD-C41D1BFDF960}"/>
              </a:ext>
            </a:extLst>
          </p:cNvPr>
          <p:cNvSpPr txBox="1"/>
          <p:nvPr/>
        </p:nvSpPr>
        <p:spPr>
          <a:xfrm>
            <a:off x="141022" y="6210622"/>
            <a:ext cx="595301" cy="360072"/>
          </a:xfrm>
          <a:prstGeom prst="rect">
            <a:avLst/>
          </a:prstGeom>
          <a:noFill/>
          <a:ln>
            <a:noFill/>
          </a:ln>
        </p:spPr>
        <p:txBody>
          <a:bodyPr spcFirstLastPara="1" wrap="square" lIns="82283" tIns="82283" rIns="82283" bIns="82283" anchor="t" anchorCtr="0">
            <a:spAutoFit/>
          </a:bodyPr>
          <a:lstStyle/>
          <a:p>
            <a:pPr algn="ctr">
              <a:buClr>
                <a:srgbClr val="000000"/>
              </a:buClr>
              <a:buSzPts val="1400"/>
            </a:pPr>
            <a:r>
              <a:rPr lang="en-US" sz="1260" dirty="0">
                <a:solidFill>
                  <a:srgbClr val="000000"/>
                </a:solidFill>
                <a:latin typeface="Arial"/>
                <a:ea typeface="Arial"/>
                <a:cs typeface="Arial"/>
                <a:sym typeface="Arial"/>
              </a:rPr>
              <a:t>time</a:t>
            </a:r>
            <a:endParaRPr sz="126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223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715"/>
        <p:cNvGrpSpPr/>
        <p:nvPr/>
      </p:nvGrpSpPr>
      <p:grpSpPr>
        <a:xfrm>
          <a:off x="0" y="0"/>
          <a:ext cx="0" cy="0"/>
          <a:chOff x="0" y="0"/>
          <a:chExt cx="0" cy="0"/>
        </a:xfrm>
      </p:grpSpPr>
      <p:sp>
        <p:nvSpPr>
          <p:cNvPr id="716" name="Google Shape;716;p22"/>
          <p:cNvSpPr txBox="1">
            <a:spLocks noGrp="1"/>
          </p:cNvSpPr>
          <p:nvPr>
            <p:ph type="title"/>
          </p:nvPr>
        </p:nvSpPr>
        <p:spPr>
          <a:xfrm>
            <a:off x="609600" y="320040"/>
            <a:ext cx="10972800" cy="1028700"/>
          </a:xfrm>
          <a:prstGeom prst="rect">
            <a:avLst/>
          </a:prstGeom>
          <a:noFill/>
          <a:ln>
            <a:noFill/>
          </a:ln>
        </p:spPr>
        <p:txBody>
          <a:bodyPr spcFirstLastPara="1" vert="horz" wrap="square" lIns="82283" tIns="41130" rIns="82283" bIns="41130" rtlCol="0" anchor="ctr" anchorCtr="0">
            <a:noAutofit/>
          </a:bodyPr>
          <a:lstStyle/>
          <a:p>
            <a:r>
              <a:rPr lang="en-US" dirty="0"/>
              <a:t>Elastic Swap Attack (</a:t>
            </a:r>
            <a:r>
              <a:rPr lang="en-GB" b="0" i="0" dirty="0">
                <a:solidFill>
                  <a:srgbClr val="292929"/>
                </a:solidFill>
                <a:effectLst/>
                <a:latin typeface="source-code-pro"/>
              </a:rPr>
              <a:t>Dec-</a:t>
            </a:r>
            <a:r>
              <a:rPr lang="en-GB" b="0" i="0" dirty="0">
                <a:solidFill>
                  <a:srgbClr val="1C00CF"/>
                </a:solidFill>
                <a:effectLst/>
                <a:latin typeface="source-code-pro"/>
              </a:rPr>
              <a:t>13</a:t>
            </a:r>
            <a:r>
              <a:rPr lang="en-GB" b="0" i="0" dirty="0">
                <a:solidFill>
                  <a:srgbClr val="292929"/>
                </a:solidFill>
                <a:effectLst/>
                <a:latin typeface="source-code-pro"/>
              </a:rPr>
              <a:t>-</a:t>
            </a:r>
            <a:r>
              <a:rPr lang="en-GB" b="0" i="0" dirty="0">
                <a:solidFill>
                  <a:srgbClr val="1C00CF"/>
                </a:solidFill>
                <a:effectLst/>
                <a:latin typeface="source-code-pro"/>
              </a:rPr>
              <a:t>2022</a:t>
            </a:r>
            <a:r>
              <a:rPr lang="en-US" dirty="0"/>
              <a:t>)</a:t>
            </a:r>
            <a:endParaRPr dirty="0"/>
          </a:p>
        </p:txBody>
      </p:sp>
      <p:sp>
        <p:nvSpPr>
          <p:cNvPr id="717" name="Google Shape;717;p22"/>
          <p:cNvSpPr txBox="1"/>
          <p:nvPr/>
        </p:nvSpPr>
        <p:spPr>
          <a:xfrm>
            <a:off x="975360" y="1330473"/>
            <a:ext cx="9670102" cy="4145714"/>
          </a:xfrm>
          <a:prstGeom prst="rect">
            <a:avLst/>
          </a:prstGeom>
          <a:noFill/>
          <a:ln>
            <a:noFill/>
          </a:ln>
        </p:spPr>
        <p:txBody>
          <a:bodyPr spcFirstLastPara="1" wrap="square" lIns="82283" tIns="41130" rIns="82283" bIns="41130" anchor="t" anchorCtr="0">
            <a:spAutoFit/>
          </a:bodyPr>
          <a:lstStyle/>
          <a:p>
            <a:pPr>
              <a:buClr>
                <a:srgbClr val="000000"/>
              </a:buClr>
              <a:buSzPts val="2400"/>
            </a:pPr>
            <a:r>
              <a:rPr lang="en-GB" sz="2400" b="0" i="0" dirty="0">
                <a:solidFill>
                  <a:srgbClr val="292929"/>
                </a:solidFill>
                <a:effectLst/>
                <a:latin typeface="source-code-pro"/>
              </a:rPr>
              <a:t>Whitehat hacker capabilities</a:t>
            </a:r>
          </a:p>
          <a:p>
            <a:pPr>
              <a:buClr>
                <a:srgbClr val="000000"/>
              </a:buClr>
              <a:buSzPts val="2400"/>
            </a:pPr>
            <a:endParaRPr lang="en-GB" sz="2000" dirty="0">
              <a:solidFill>
                <a:srgbClr val="292929"/>
              </a:solidFill>
              <a:latin typeface="source-code-pro"/>
            </a:endParaRPr>
          </a:p>
          <a:p>
            <a:pPr lvl="1">
              <a:buClr>
                <a:srgbClr val="000000"/>
              </a:buClr>
              <a:buSzPts val="2400"/>
            </a:pPr>
            <a:r>
              <a:rPr lang="en-GB" sz="2000" b="1" dirty="0">
                <a:solidFill>
                  <a:srgbClr val="292929"/>
                </a:solidFill>
                <a:latin typeface="source-code-pro"/>
              </a:rPr>
              <a:t>	Bilingual</a:t>
            </a:r>
          </a:p>
          <a:p>
            <a:pPr marL="1714500" lvl="3" indent="-342900">
              <a:buClr>
                <a:srgbClr val="000000"/>
              </a:buClr>
              <a:buSzPts val="2400"/>
              <a:buFontTx/>
              <a:buChar char="-"/>
            </a:pPr>
            <a:r>
              <a:rPr lang="en-GB" sz="2000" b="0" i="0" dirty="0">
                <a:solidFill>
                  <a:srgbClr val="292929"/>
                </a:solidFill>
                <a:effectLst/>
                <a:latin typeface="source-serif-pro"/>
              </a:rPr>
              <a:t>“</a:t>
            </a:r>
            <a:r>
              <a:rPr lang="en-GB" sz="2000" b="0" i="0" dirty="0" err="1">
                <a:solidFill>
                  <a:srgbClr val="292929"/>
                </a:solidFill>
                <a:effectLst/>
                <a:latin typeface="source-serif-pro"/>
              </a:rPr>
              <a:t>yoink</a:t>
            </a:r>
            <a:r>
              <a:rPr lang="en-GB" sz="2000" b="0" i="0" dirty="0">
                <a:solidFill>
                  <a:srgbClr val="292929"/>
                </a:solidFill>
                <a:effectLst/>
                <a:latin typeface="source-serif-pro"/>
              </a:rPr>
              <a:t>” contract for transactions on the P2P network</a:t>
            </a:r>
          </a:p>
          <a:p>
            <a:pPr marL="1714500" lvl="3" indent="-342900">
              <a:buClr>
                <a:srgbClr val="000000"/>
              </a:buClr>
              <a:buSzPts val="2400"/>
              <a:buFontTx/>
              <a:buChar char="-"/>
            </a:pPr>
            <a:r>
              <a:rPr lang="en-GB" sz="2000" b="0" i="0" dirty="0">
                <a:solidFill>
                  <a:srgbClr val="292929"/>
                </a:solidFill>
                <a:effectLst/>
                <a:latin typeface="source-serif-pro"/>
              </a:rPr>
              <a:t>“No </a:t>
            </a:r>
            <a:r>
              <a:rPr lang="en-GB" sz="2000" b="0" i="0" dirty="0" err="1">
                <a:solidFill>
                  <a:srgbClr val="292929"/>
                </a:solidFill>
                <a:effectLst/>
                <a:latin typeface="source-serif-pro"/>
              </a:rPr>
              <a:t>Yoink</a:t>
            </a:r>
            <a:r>
              <a:rPr lang="en-GB" sz="2000" b="0" i="0" dirty="0">
                <a:solidFill>
                  <a:srgbClr val="292929"/>
                </a:solidFill>
                <a:effectLst/>
                <a:latin typeface="source-serif-pro"/>
              </a:rPr>
              <a:t>” for transactions through </a:t>
            </a:r>
            <a:r>
              <a:rPr lang="en-GB" sz="2000" b="0" i="0" dirty="0" err="1">
                <a:solidFill>
                  <a:srgbClr val="292929"/>
                </a:solidFill>
                <a:effectLst/>
                <a:latin typeface="source-serif-pro"/>
              </a:rPr>
              <a:t>relayers</a:t>
            </a:r>
            <a:endParaRPr lang="en-GB" sz="2000" b="0" i="0" dirty="0">
              <a:solidFill>
                <a:srgbClr val="292929"/>
              </a:solidFill>
              <a:effectLst/>
              <a:latin typeface="source-serif-pro"/>
            </a:endParaRPr>
          </a:p>
          <a:p>
            <a:pPr marL="1257300" lvl="2" indent="-342900">
              <a:buClr>
                <a:srgbClr val="000000"/>
              </a:buClr>
              <a:buSzPts val="2400"/>
              <a:buFontTx/>
              <a:buChar char="-"/>
            </a:pPr>
            <a:endParaRPr lang="en-GB" sz="2000" dirty="0">
              <a:solidFill>
                <a:srgbClr val="292929"/>
              </a:solidFill>
              <a:latin typeface="source-serif-pro"/>
            </a:endParaRPr>
          </a:p>
          <a:p>
            <a:pPr lvl="1">
              <a:buClr>
                <a:srgbClr val="000000"/>
              </a:buClr>
              <a:buSzPts val="2400"/>
            </a:pPr>
            <a:r>
              <a:rPr lang="en-GB" sz="2000" b="1" i="0" dirty="0">
                <a:solidFill>
                  <a:srgbClr val="292929"/>
                </a:solidFill>
                <a:effectLst/>
                <a:latin typeface="source-code-pro"/>
              </a:rPr>
              <a:t>	Generalized? Front-Running</a:t>
            </a:r>
          </a:p>
          <a:p>
            <a:pPr marL="1714500" lvl="3" indent="-342900">
              <a:buClr>
                <a:srgbClr val="000000"/>
              </a:buClr>
              <a:buSzPts val="2400"/>
              <a:buFontTx/>
              <a:buChar char="-"/>
            </a:pPr>
            <a:r>
              <a:rPr lang="de-DE" sz="2000" dirty="0" err="1"/>
              <a:t>Mimic</a:t>
            </a:r>
            <a:r>
              <a:rPr lang="de-DE" sz="2000" dirty="0"/>
              <a:t> </a:t>
            </a:r>
            <a:r>
              <a:rPr lang="en-CH" sz="2000" dirty="0"/>
              <a:t>&amp; front-run in 250 ms!</a:t>
            </a:r>
          </a:p>
          <a:p>
            <a:pPr marL="800100" lvl="1" indent="-342900">
              <a:buClr>
                <a:srgbClr val="000000"/>
              </a:buClr>
              <a:buSzPts val="2400"/>
              <a:buFontTx/>
              <a:buChar char="-"/>
            </a:pPr>
            <a:endParaRPr lang="en-CH" sz="2000" dirty="0"/>
          </a:p>
          <a:p>
            <a:pPr lvl="1">
              <a:buClr>
                <a:srgbClr val="000000"/>
              </a:buClr>
              <a:buSzPts val="2400"/>
            </a:pPr>
            <a:r>
              <a:rPr lang="en-GB" sz="2000" b="1" dirty="0">
                <a:solidFill>
                  <a:srgbClr val="292929"/>
                </a:solidFill>
                <a:latin typeface="source-code-pro"/>
              </a:rPr>
              <a:t>	Bribe genius</a:t>
            </a:r>
          </a:p>
          <a:p>
            <a:pPr marL="1714500" lvl="3" indent="-342900">
              <a:buClr>
                <a:srgbClr val="000000"/>
              </a:buClr>
              <a:buSzPts val="2400"/>
              <a:buFontTx/>
              <a:buChar char="-"/>
            </a:pPr>
            <a:r>
              <a:rPr lang="en-GB" sz="2000" dirty="0">
                <a:solidFill>
                  <a:srgbClr val="292929"/>
                </a:solidFill>
                <a:latin typeface="source-serif-pro"/>
              </a:rPr>
              <a:t>Vulnerable </a:t>
            </a:r>
            <a:r>
              <a:rPr lang="en-GB" sz="2000" b="0" i="0" dirty="0">
                <a:solidFill>
                  <a:srgbClr val="292929"/>
                </a:solidFill>
                <a:effectLst/>
                <a:latin typeface="source-serif-pro"/>
              </a:rPr>
              <a:t>523.55 ETH</a:t>
            </a:r>
            <a:endParaRPr lang="en-GB" sz="2000" dirty="0">
              <a:solidFill>
                <a:srgbClr val="292929"/>
              </a:solidFill>
              <a:latin typeface="source-code-pro"/>
            </a:endParaRPr>
          </a:p>
          <a:p>
            <a:pPr marL="2171700" lvl="4" indent="-342900">
              <a:buClr>
                <a:srgbClr val="000000"/>
              </a:buClr>
              <a:buSzPts val="2400"/>
              <a:buFontTx/>
              <a:buChar char="-"/>
            </a:pPr>
            <a:r>
              <a:rPr lang="en-GB" sz="2000" b="0" i="0" dirty="0">
                <a:solidFill>
                  <a:srgbClr val="292929"/>
                </a:solidFill>
                <a:effectLst/>
                <a:latin typeface="source-code-pro"/>
              </a:rPr>
              <a:t>- </a:t>
            </a:r>
            <a:r>
              <a:rPr lang="en-GB" sz="2000" b="0" i="0" dirty="0">
                <a:solidFill>
                  <a:srgbClr val="292929"/>
                </a:solidFill>
                <a:effectLst/>
                <a:latin typeface="source-serif-pro"/>
              </a:rPr>
              <a:t>78.53 ETH (15% Bribe)</a:t>
            </a:r>
          </a:p>
          <a:p>
            <a:pPr marL="2171700" lvl="4" indent="-342900">
              <a:buClr>
                <a:srgbClr val="000000"/>
              </a:buClr>
              <a:buSzPts val="2400"/>
              <a:buFontTx/>
              <a:buChar char="-"/>
            </a:pPr>
            <a:r>
              <a:rPr lang="en-GB" sz="2000" b="0" i="0" dirty="0">
                <a:solidFill>
                  <a:srgbClr val="292929"/>
                </a:solidFill>
                <a:effectLst/>
                <a:latin typeface="source-serif-pro"/>
              </a:rPr>
              <a:t>- </a:t>
            </a:r>
            <a:r>
              <a:rPr lang="en-GB" sz="2000" b="1" i="0" dirty="0">
                <a:solidFill>
                  <a:srgbClr val="292929"/>
                </a:solidFill>
                <a:effectLst/>
                <a:latin typeface="source-serif-pro"/>
              </a:rPr>
              <a:t>44.50 ETH (10% bounty)</a:t>
            </a:r>
            <a:endParaRPr lang="en-GB" sz="2000" b="1" dirty="0">
              <a:solidFill>
                <a:srgbClr val="292929"/>
              </a:solidFill>
              <a:latin typeface="source-code-pro"/>
            </a:endParaRPr>
          </a:p>
        </p:txBody>
      </p:sp>
      <p:sp>
        <p:nvSpPr>
          <p:cNvPr id="720" name="Google Shape;720;p22"/>
          <p:cNvSpPr txBox="1"/>
          <p:nvPr/>
        </p:nvSpPr>
        <p:spPr>
          <a:xfrm>
            <a:off x="9296400" y="5963605"/>
            <a:ext cx="1920240" cy="428626"/>
          </a:xfrm>
          <a:prstGeom prst="rect">
            <a:avLst/>
          </a:prstGeom>
          <a:noFill/>
          <a:ln>
            <a:noFill/>
          </a:ln>
        </p:spPr>
        <p:txBody>
          <a:bodyPr spcFirstLastPara="1" wrap="square" lIns="82283" tIns="41130" rIns="82283" bIns="41130" anchor="t" anchorCtr="0">
            <a:noAutofit/>
          </a:bodyPr>
          <a:lstStyle/>
          <a:p>
            <a:pPr algn="r">
              <a:buClr>
                <a:srgbClr val="000000"/>
              </a:buClr>
              <a:buSzPts val="1400"/>
            </a:pPr>
            <a:fld id="{00000000-1234-1234-1234-123412341234}" type="slidenum">
              <a:rPr lang="en-US" sz="1260">
                <a:solidFill>
                  <a:schemeClr val="dk1"/>
                </a:solidFill>
                <a:latin typeface="Arial"/>
                <a:ea typeface="Arial"/>
                <a:cs typeface="Arial"/>
                <a:sym typeface="Arial"/>
              </a:rPr>
              <a:pPr algn="r">
                <a:buClr>
                  <a:srgbClr val="000000"/>
                </a:buClr>
                <a:buSzPts val="1400"/>
              </a:pPr>
              <a:t>65</a:t>
            </a:fld>
            <a:endParaRPr sz="1260">
              <a:solidFill>
                <a:schemeClr val="dk1"/>
              </a:solidFill>
              <a:latin typeface="Arial"/>
              <a:ea typeface="Arial"/>
              <a:cs typeface="Arial"/>
              <a:sym typeface="Arial"/>
            </a:endParaRPr>
          </a:p>
        </p:txBody>
      </p:sp>
      <p:pic>
        <p:nvPicPr>
          <p:cNvPr id="1026" name="Picture 2" descr="Speedy Gonzales - Wikipedia">
            <a:extLst>
              <a:ext uri="{FF2B5EF4-FFF2-40B4-BE49-F238E27FC236}">
                <a16:creationId xmlns:a16="http://schemas.microsoft.com/office/drawing/2014/main" id="{42F123F5-C33C-684A-2331-32E3D581A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941" y="3224041"/>
            <a:ext cx="566442" cy="7109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82203EF1-7706-3E0B-AB4C-5211884BB0F2}"/>
              </a:ext>
            </a:extLst>
          </p:cNvPr>
          <p:cNvPicPr>
            <a:picLocks noChangeAspect="1"/>
          </p:cNvPicPr>
          <p:nvPr/>
        </p:nvPicPr>
        <p:blipFill>
          <a:blip r:embed="rId4"/>
          <a:stretch>
            <a:fillRect/>
          </a:stretch>
        </p:blipFill>
        <p:spPr>
          <a:xfrm>
            <a:off x="1187941" y="4294192"/>
            <a:ext cx="566442" cy="566442"/>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C0ADF751-8A6F-A811-6F63-6A8D7050C02B}"/>
              </a:ext>
            </a:extLst>
          </p:cNvPr>
          <p:cNvPicPr>
            <a:picLocks noChangeAspect="1"/>
          </p:cNvPicPr>
          <p:nvPr/>
        </p:nvPicPr>
        <p:blipFill>
          <a:blip r:embed="rId5"/>
          <a:stretch>
            <a:fillRect/>
          </a:stretch>
        </p:blipFill>
        <p:spPr>
          <a:xfrm>
            <a:off x="1119396" y="2161290"/>
            <a:ext cx="703532" cy="703532"/>
          </a:xfrm>
          <a:prstGeom prst="rect">
            <a:avLst/>
          </a:prstGeom>
        </p:spPr>
      </p:pic>
    </p:spTree>
    <p:extLst>
      <p:ext uri="{BB962C8B-B14F-4D97-AF65-F5344CB8AC3E}">
        <p14:creationId xmlns:p14="http://schemas.microsoft.com/office/powerpoint/2010/main" val="311435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9E34-CC51-AA42-A047-F10F0645FF7C}"/>
              </a:ext>
            </a:extLst>
          </p:cNvPr>
          <p:cNvSpPr>
            <a:spLocks noGrp="1"/>
          </p:cNvSpPr>
          <p:nvPr>
            <p:ph type="title"/>
          </p:nvPr>
        </p:nvSpPr>
        <p:spPr/>
        <p:txBody>
          <a:bodyPr/>
          <a:lstStyle/>
          <a:p>
            <a:r>
              <a:rPr lang="en-US" dirty="0"/>
              <a:t>DeFi Attacks</a:t>
            </a:r>
            <a:endParaRPr lang="en-CH" dirty="0"/>
          </a:p>
        </p:txBody>
      </p:sp>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66</a:t>
            </a:fld>
            <a:endParaRPr/>
          </a:p>
        </p:txBody>
      </p:sp>
      <p:pic>
        <p:nvPicPr>
          <p:cNvPr id="5" name="Picture 4">
            <a:extLst>
              <a:ext uri="{FF2B5EF4-FFF2-40B4-BE49-F238E27FC236}">
                <a16:creationId xmlns:a16="http://schemas.microsoft.com/office/drawing/2014/main" id="{35438207-A4CD-CFB3-1888-70BDCD08BBAF}"/>
              </a:ext>
            </a:extLst>
          </p:cNvPr>
          <p:cNvPicPr>
            <a:picLocks noChangeAspect="1"/>
          </p:cNvPicPr>
          <p:nvPr/>
        </p:nvPicPr>
        <p:blipFill>
          <a:blip r:embed="rId2"/>
          <a:stretch>
            <a:fillRect/>
          </a:stretch>
        </p:blipFill>
        <p:spPr>
          <a:xfrm>
            <a:off x="1154808" y="1238283"/>
            <a:ext cx="9882384" cy="5483195"/>
          </a:xfrm>
          <a:prstGeom prst="rect">
            <a:avLst/>
          </a:prstGeom>
        </p:spPr>
      </p:pic>
    </p:spTree>
    <p:extLst>
      <p:ext uri="{BB962C8B-B14F-4D97-AF65-F5344CB8AC3E}">
        <p14:creationId xmlns:p14="http://schemas.microsoft.com/office/powerpoint/2010/main" val="273861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9E34-CC51-AA42-A047-F10F0645FF7C}"/>
              </a:ext>
            </a:extLst>
          </p:cNvPr>
          <p:cNvSpPr>
            <a:spLocks noGrp="1"/>
          </p:cNvSpPr>
          <p:nvPr>
            <p:ph type="title"/>
          </p:nvPr>
        </p:nvSpPr>
        <p:spPr/>
        <p:txBody>
          <a:bodyPr/>
          <a:lstStyle/>
          <a:p>
            <a:r>
              <a:rPr lang="en-US" dirty="0"/>
              <a:t>DeFi Attacks</a:t>
            </a:r>
            <a:endParaRPr lang="en-CH" dirty="0"/>
          </a:p>
        </p:txBody>
      </p:sp>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67</a:t>
            </a:fld>
            <a:endParaRPr/>
          </a:p>
        </p:txBody>
      </p:sp>
      <p:pic>
        <p:nvPicPr>
          <p:cNvPr id="4" name="Picture 3">
            <a:extLst>
              <a:ext uri="{FF2B5EF4-FFF2-40B4-BE49-F238E27FC236}">
                <a16:creationId xmlns:a16="http://schemas.microsoft.com/office/drawing/2014/main" id="{B929486F-D2E1-77AF-AE87-A86D550A1CB7}"/>
              </a:ext>
            </a:extLst>
          </p:cNvPr>
          <p:cNvPicPr>
            <a:picLocks noChangeAspect="1"/>
          </p:cNvPicPr>
          <p:nvPr/>
        </p:nvPicPr>
        <p:blipFill>
          <a:blip r:embed="rId2"/>
          <a:stretch>
            <a:fillRect/>
          </a:stretch>
        </p:blipFill>
        <p:spPr>
          <a:xfrm>
            <a:off x="339271" y="1270526"/>
            <a:ext cx="11513458" cy="4821774"/>
          </a:xfrm>
          <a:prstGeom prst="rect">
            <a:avLst/>
          </a:prstGeom>
        </p:spPr>
      </p:pic>
    </p:spTree>
    <p:extLst>
      <p:ext uri="{BB962C8B-B14F-4D97-AF65-F5344CB8AC3E}">
        <p14:creationId xmlns:p14="http://schemas.microsoft.com/office/powerpoint/2010/main" val="4119957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9E34-CC51-AA42-A047-F10F0645FF7C}"/>
              </a:ext>
            </a:extLst>
          </p:cNvPr>
          <p:cNvSpPr>
            <a:spLocks noGrp="1"/>
          </p:cNvSpPr>
          <p:nvPr>
            <p:ph type="title"/>
          </p:nvPr>
        </p:nvSpPr>
        <p:spPr/>
        <p:txBody>
          <a:bodyPr/>
          <a:lstStyle/>
          <a:p>
            <a:r>
              <a:rPr lang="en-US" dirty="0"/>
              <a:t>Generalized Front-Running</a:t>
            </a:r>
            <a:endParaRPr lang="en-CH" dirty="0"/>
          </a:p>
        </p:txBody>
      </p:sp>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68</a:t>
            </a:fld>
            <a:endParaRPr/>
          </a:p>
        </p:txBody>
      </p:sp>
      <p:sp>
        <p:nvSpPr>
          <p:cNvPr id="7" name="Content Placeholder 2">
            <a:extLst>
              <a:ext uri="{FF2B5EF4-FFF2-40B4-BE49-F238E27FC236}">
                <a16:creationId xmlns:a16="http://schemas.microsoft.com/office/drawing/2014/main" id="{11D5F34F-CD21-594C-81AF-339D3C9AB731}"/>
              </a:ext>
            </a:extLst>
          </p:cNvPr>
          <p:cNvSpPr txBox="1">
            <a:spLocks noGrp="1"/>
          </p:cNvSpPr>
          <p:nvPr>
            <p:ph idx="1"/>
          </p:nvPr>
        </p:nvSpPr>
        <p:spPr bwMode="auto">
          <a:prstGeom prst="rect">
            <a:avLst/>
          </a:prstGeom>
          <a:noFill/>
          <a:ln w="9525">
            <a:noFill/>
            <a:miter lim="800000"/>
          </a:ln>
        </p:spPr>
        <p:txBody>
          <a:bodyPr vert="horz" wrap="square" lIns="91436" tIns="45718" rIns="91436" bIns="45718" numCol="1" anchor="t" anchorCtr="0" compatLnSpc="1"/>
          <a:lstStyle>
            <a:lvl1pPr marL="342883" indent="-342883" algn="l" rtl="0" eaLnBrk="1" fontAlgn="base" hangingPunct="1">
              <a:spcBef>
                <a:spcPct val="20000"/>
              </a:spcBef>
              <a:spcAft>
                <a:spcPct val="0"/>
              </a:spcAft>
              <a:buClr>
                <a:schemeClr val="accent2"/>
              </a:buClr>
              <a:buFont typeface="Wingdings" panose="05000000000000000000" pitchFamily="2" charset="2"/>
              <a:buChar char="§"/>
              <a:defRPr sz="3200">
                <a:solidFill>
                  <a:schemeClr val="accent2"/>
                </a:solidFill>
                <a:latin typeface="Calibri" pitchFamily="34" charset="0"/>
                <a:ea typeface="+mn-ea"/>
                <a:cs typeface="+mn-cs"/>
              </a:defRPr>
            </a:lvl1pPr>
            <a:lvl2pPr marL="742913" indent="-285736" algn="l" rtl="0" eaLnBrk="1" fontAlgn="base" hangingPunct="1">
              <a:spcBef>
                <a:spcPct val="20000"/>
              </a:spcBef>
              <a:spcAft>
                <a:spcPct val="0"/>
              </a:spcAft>
              <a:buClr>
                <a:schemeClr val="tx1"/>
              </a:buClr>
              <a:buFont typeface="Wingdings" panose="05000000000000000000" pitchFamily="2" charset="2"/>
              <a:buChar char="§"/>
              <a:defRPr sz="2800">
                <a:solidFill>
                  <a:schemeClr val="tx1"/>
                </a:solidFill>
                <a:latin typeface="Calibri" pitchFamily="34" charset="0"/>
              </a:defRPr>
            </a:lvl2pPr>
            <a:lvl3pPr marL="1142943" indent="-228589" algn="l" rtl="0" eaLnBrk="1" fontAlgn="base" hangingPunct="1">
              <a:spcBef>
                <a:spcPct val="20000"/>
              </a:spcBef>
              <a:spcAft>
                <a:spcPct val="0"/>
              </a:spcAft>
              <a:buClr>
                <a:schemeClr val="accent2"/>
              </a:buClr>
              <a:buFont typeface="Wingdings" panose="05000000000000000000"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anose="05000000000000000000" pitchFamily="2" charset="2"/>
              <a:buChar char="§"/>
              <a:defRPr sz="2000">
                <a:solidFill>
                  <a:schemeClr val="tx1"/>
                </a:solidFill>
                <a:latin typeface="Calibri" pitchFamily="34" charset="0"/>
              </a:defRPr>
            </a:lvl4pPr>
            <a:lvl5pPr marL="2057297" indent="-228589" algn="l" rtl="0" eaLnBrk="1" fontAlgn="base" hangingPunct="1">
              <a:spcBef>
                <a:spcPct val="20000"/>
              </a:spcBef>
              <a:spcAft>
                <a:spcPct val="0"/>
              </a:spcAft>
              <a:buClr>
                <a:schemeClr val="accent2"/>
              </a:buClr>
              <a:buFont typeface="Wingdings" panose="05000000000000000000" pitchFamily="2" charset="2"/>
              <a:buChar char="§"/>
              <a:defRPr sz="2000">
                <a:solidFill>
                  <a:schemeClr val="tx1"/>
                </a:solidFill>
                <a:latin typeface="Calibri" pitchFamily="34" charset="0"/>
              </a:defRPr>
            </a:lvl5pPr>
            <a:lvl6pPr marL="2514475" indent="-228589" algn="l" rtl="0" eaLnBrk="1" fontAlgn="base" hangingPunct="1">
              <a:spcBef>
                <a:spcPct val="20000"/>
              </a:spcBef>
              <a:spcAft>
                <a:spcPct val="0"/>
              </a:spcAft>
              <a:buClr>
                <a:schemeClr val="accent2"/>
              </a:buClr>
              <a:buFont typeface="Wingdings" panose="05000000000000000000"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anose="05000000000000000000"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anose="05000000000000000000"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anose="05000000000000000000" pitchFamily="2" charset="2"/>
              <a:buChar char="§"/>
              <a:defRPr sz="2000">
                <a:solidFill>
                  <a:schemeClr val="tx1"/>
                </a:solidFill>
                <a:latin typeface="+mn-lt"/>
              </a:defRPr>
            </a:lvl9pPr>
          </a:lstStyle>
          <a:p>
            <a:r>
              <a:rPr lang="en-GB" dirty="0"/>
              <a:t>“Copy Cat” or “Replay”</a:t>
            </a:r>
          </a:p>
          <a:p>
            <a:pPr lvl="1"/>
            <a:r>
              <a:rPr lang="en-GB" dirty="0"/>
              <a:t>Observe transaction on the network layer</a:t>
            </a:r>
          </a:p>
          <a:p>
            <a:pPr lvl="1"/>
            <a:r>
              <a:rPr lang="en-GB" dirty="0"/>
              <a:t>Replace certain data, sign, and broadcast copy</a:t>
            </a:r>
          </a:p>
          <a:p>
            <a:pPr lvl="1"/>
            <a:endParaRPr lang="en-GB" dirty="0"/>
          </a:p>
          <a:p>
            <a:r>
              <a:rPr lang="en-GB" dirty="0"/>
              <a:t>Potential Profit</a:t>
            </a:r>
          </a:p>
          <a:p>
            <a:pPr lvl="1"/>
            <a:r>
              <a:rPr lang="en-GB" dirty="0"/>
              <a:t>35M USD over 32 months</a:t>
            </a:r>
          </a:p>
          <a:p>
            <a:pPr lvl="1"/>
            <a:r>
              <a:rPr lang="en-GB" dirty="0"/>
              <a:t>188,365 profitable transactions (0.02%)</a:t>
            </a:r>
          </a:p>
          <a:p>
            <a:pPr lvl="1"/>
            <a:r>
              <a:rPr lang="en-GB" dirty="0"/>
              <a:t>Real-time algorithm (0.18s </a:t>
            </a:r>
            <a:r>
              <a:rPr lang="en-CH" dirty="0"/>
              <a:t>± 0.29</a:t>
            </a:r>
            <a:r>
              <a:rPr lang="en-GB" dirty="0"/>
              <a:t>)</a:t>
            </a:r>
          </a:p>
        </p:txBody>
      </p:sp>
    </p:spTree>
    <p:extLst>
      <p:ext uri="{BB962C8B-B14F-4D97-AF65-F5344CB8AC3E}">
        <p14:creationId xmlns:p14="http://schemas.microsoft.com/office/powerpoint/2010/main" val="2009225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9E34-CC51-AA42-A047-F10F0645FF7C}"/>
              </a:ext>
            </a:extLst>
          </p:cNvPr>
          <p:cNvSpPr>
            <a:spLocks noGrp="1"/>
          </p:cNvSpPr>
          <p:nvPr>
            <p:ph type="title"/>
          </p:nvPr>
        </p:nvSpPr>
        <p:spPr/>
        <p:txBody>
          <a:bodyPr/>
          <a:lstStyle/>
          <a:p>
            <a:r>
              <a:rPr lang="en-US" dirty="0"/>
              <a:t>Generalized Front-Running</a:t>
            </a:r>
            <a:endParaRPr lang="en-CH" dirty="0"/>
          </a:p>
        </p:txBody>
      </p:sp>
      <p:pic>
        <p:nvPicPr>
          <p:cNvPr id="5" name="Content Placeholder 4" descr="Chart&#10;&#10;Description automatically generated">
            <a:extLst>
              <a:ext uri="{FF2B5EF4-FFF2-40B4-BE49-F238E27FC236}">
                <a16:creationId xmlns:a16="http://schemas.microsoft.com/office/drawing/2014/main" id="{3C680146-B9B5-FF4B-B004-98171C76B1FF}"/>
              </a:ext>
            </a:extLst>
          </p:cNvPr>
          <p:cNvPicPr>
            <a:picLocks noGrp="1" noChangeAspect="1"/>
          </p:cNvPicPr>
          <p:nvPr>
            <p:ph idx="1"/>
          </p:nvPr>
        </p:nvPicPr>
        <p:blipFill rotWithShape="1">
          <a:blip r:embed="rId2"/>
          <a:srcRect b="62377"/>
          <a:stretch/>
        </p:blipFill>
        <p:spPr>
          <a:xfrm>
            <a:off x="6170548" y="2760457"/>
            <a:ext cx="5119438" cy="1841912"/>
          </a:xfrm>
        </p:spPr>
      </p:pic>
      <p:sp>
        <p:nvSpPr>
          <p:cNvPr id="863" name="Slide Number"/>
          <p:cNvSpPr txBox="1">
            <a:spLocks noGrp="1"/>
          </p:cNvSpPr>
          <p:nvPr>
            <p:ph type="sldNum" sz="quarter" idx="2"/>
          </p:nvPr>
        </p:nvSpPr>
        <p:spPr bwMode="auto">
          <a:xfrm>
            <a:off x="9652000" y="6245227"/>
            <a:ext cx="2133600" cy="476251"/>
          </a:xfrm>
          <a:prstGeom prst="rect">
            <a:avLst/>
          </a:prstGeom>
          <a:noFill/>
          <a:ln w="9525">
            <a:noFill/>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36" tIns="45718" rIns="91436" bIns="45718" numCol="1" anchor="t" anchorCtr="0" compatLnSpc="1"/>
          <a:lstStyle>
            <a:defPPr>
              <a:defRPr lang="en-US"/>
            </a:defPPr>
            <a:lvl1pPr marL="0" algn="r" defTabSz="914310" rtl="0" eaLnBrk="1" latinLnBrk="0" hangingPunct="1">
              <a:defRPr sz="15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a:fld id="{86CB4B4D-7CA3-9044-876B-883B54F8677D}" type="slidenum">
              <a:rPr lang="en-CH" smtClean="0"/>
              <a:pPr/>
              <a:t>69</a:t>
            </a:fld>
            <a:endParaRPr/>
          </a:p>
        </p:txBody>
      </p:sp>
      <p:pic>
        <p:nvPicPr>
          <p:cNvPr id="864" name="Screenshot 2021-05-20 at 21.07.00.png" descr="Screenshot 2021-05-20 at 21.07.00.png"/>
          <p:cNvPicPr>
            <a:picLocks noChangeAspect="1"/>
          </p:cNvPicPr>
          <p:nvPr/>
        </p:nvPicPr>
        <p:blipFill>
          <a:blip r:embed="rId3"/>
          <a:stretch>
            <a:fillRect/>
          </a:stretch>
        </p:blipFill>
        <p:spPr>
          <a:xfrm>
            <a:off x="501149" y="1582738"/>
            <a:ext cx="5194301" cy="4197350"/>
          </a:xfrm>
          <a:prstGeom prst="rect">
            <a:avLst/>
          </a:prstGeom>
          <a:ln w="12700">
            <a:miter lim="400000"/>
          </a:ln>
        </p:spPr>
      </p:pic>
      <p:sp>
        <p:nvSpPr>
          <p:cNvPr id="3" name="Rectangle 2">
            <a:extLst>
              <a:ext uri="{FF2B5EF4-FFF2-40B4-BE49-F238E27FC236}">
                <a16:creationId xmlns:a16="http://schemas.microsoft.com/office/drawing/2014/main" id="{69714343-3FF6-23C4-2F79-21FB62A16089}"/>
              </a:ext>
            </a:extLst>
          </p:cNvPr>
          <p:cNvSpPr/>
          <p:nvPr/>
        </p:nvSpPr>
        <p:spPr>
          <a:xfrm>
            <a:off x="615636" y="2544024"/>
            <a:ext cx="4762122" cy="1367073"/>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12877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lying on a couch with money&#10;&#10;Description automatically generated">
            <a:extLst>
              <a:ext uri="{FF2B5EF4-FFF2-40B4-BE49-F238E27FC236}">
                <a16:creationId xmlns:a16="http://schemas.microsoft.com/office/drawing/2014/main" id="{31D6906D-5575-8E69-29FA-118A4354C6E6}"/>
              </a:ext>
            </a:extLst>
          </p:cNvPr>
          <p:cNvPicPr>
            <a:picLocks noChangeAspect="1"/>
          </p:cNvPicPr>
          <p:nvPr/>
        </p:nvPicPr>
        <p:blipFill>
          <a:blip r:embed="rId2"/>
          <a:stretch>
            <a:fillRect/>
          </a:stretch>
        </p:blipFill>
        <p:spPr>
          <a:xfrm>
            <a:off x="3310464" y="975975"/>
            <a:ext cx="5571067" cy="5571067"/>
          </a:xfrm>
          <a:prstGeom prst="rect">
            <a:avLst/>
          </a:prstGeom>
        </p:spPr>
      </p:pic>
      <p:pic>
        <p:nvPicPr>
          <p:cNvPr id="1026" name="Picture 2" descr="Copycat: and a Litter of Other Cats: Yow, David: 9781617752704: Amazon.com:  Books">
            <a:extLst>
              <a:ext uri="{FF2B5EF4-FFF2-40B4-BE49-F238E27FC236}">
                <a16:creationId xmlns:a16="http://schemas.microsoft.com/office/drawing/2014/main" id="{0DBF9186-0EDE-F937-6766-5EB99E3A3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728" y="3429000"/>
            <a:ext cx="1944758" cy="19447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1BE869-EFD7-F81A-242A-A5784EC283EF}"/>
              </a:ext>
            </a:extLst>
          </p:cNvPr>
          <p:cNvSpPr txBox="1"/>
          <p:nvPr/>
        </p:nvSpPr>
        <p:spPr>
          <a:xfrm>
            <a:off x="3746614" y="318192"/>
            <a:ext cx="4698765" cy="461665"/>
          </a:xfrm>
          <a:prstGeom prst="rect">
            <a:avLst/>
          </a:prstGeom>
          <a:noFill/>
          <a:ln w="28575">
            <a:solidFill>
              <a:srgbClr val="C00000"/>
            </a:solidFill>
          </a:ln>
        </p:spPr>
        <p:txBody>
          <a:bodyPr wrap="square" rtlCol="0">
            <a:spAutoFit/>
          </a:bodyPr>
          <a:lstStyle/>
          <a:p>
            <a:pPr algn="ctr"/>
            <a:r>
              <a:rPr lang="en-CN" sz="2400" dirty="0">
                <a:solidFill>
                  <a:srgbClr val="C00000"/>
                </a:solidFill>
                <a:latin typeface="Helvetica" pitchFamily="2" charset="0"/>
              </a:rPr>
              <a:t>The Blockchain Imitation Game</a:t>
            </a:r>
          </a:p>
        </p:txBody>
      </p:sp>
    </p:spTree>
    <p:extLst>
      <p:ext uri="{BB962C8B-B14F-4D97-AF65-F5344CB8AC3E}">
        <p14:creationId xmlns:p14="http://schemas.microsoft.com/office/powerpoint/2010/main" val="382711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409"/>
        <p:cNvGrpSpPr/>
        <p:nvPr/>
      </p:nvGrpSpPr>
      <p:grpSpPr>
        <a:xfrm>
          <a:off x="0" y="0"/>
          <a:ext cx="0" cy="0"/>
          <a:chOff x="0" y="0"/>
          <a:chExt cx="0" cy="0"/>
        </a:xfrm>
      </p:grpSpPr>
      <p:sp>
        <p:nvSpPr>
          <p:cNvPr id="410" name="Google Shape;410;p20"/>
          <p:cNvSpPr txBox="1">
            <a:spLocks noGrp="1"/>
          </p:cNvSpPr>
          <p:nvPr>
            <p:ph type="title"/>
          </p:nvPr>
        </p:nvSpPr>
        <p:spPr>
          <a:xfrm>
            <a:off x="635080" y="426925"/>
            <a:ext cx="10515600" cy="784050"/>
          </a:xfrm>
          <a:prstGeom prst="rect">
            <a:avLst/>
          </a:prstGeom>
          <a:noFill/>
          <a:ln>
            <a:noFill/>
          </a:ln>
        </p:spPr>
        <p:txBody>
          <a:bodyPr spcFirstLastPara="1" wrap="square" lIns="91425" tIns="45700" rIns="91425" bIns="45700" anchor="b" anchorCtr="0">
            <a:normAutofit fontScale="90000"/>
          </a:bodyPr>
          <a:lstStyle/>
          <a:p>
            <a:pPr marL="0" lvl="0" indent="0" rtl="0">
              <a:lnSpc>
                <a:spcPct val="90000"/>
              </a:lnSpc>
              <a:spcBef>
                <a:spcPts val="0"/>
              </a:spcBef>
              <a:spcAft>
                <a:spcPts val="0"/>
              </a:spcAft>
              <a:buClr>
                <a:srgbClr val="0F4C81"/>
              </a:buClr>
              <a:buSzPct val="100000"/>
              <a:buFont typeface="Calibri"/>
              <a:buNone/>
            </a:pPr>
            <a:r>
              <a:rPr lang="en-CN">
                <a:solidFill>
                  <a:srgbClr val="0F4C81"/>
                </a:solidFill>
              </a:rPr>
              <a:t>Thank You!</a:t>
            </a:r>
            <a:endParaRPr dirty="0">
              <a:solidFill>
                <a:srgbClr val="0F4C81"/>
              </a:solidFill>
            </a:endParaRPr>
          </a:p>
        </p:txBody>
      </p:sp>
      <p:pic>
        <p:nvPicPr>
          <p:cNvPr id="6" name="Picture 5">
            <a:extLst>
              <a:ext uri="{FF2B5EF4-FFF2-40B4-BE49-F238E27FC236}">
                <a16:creationId xmlns:a16="http://schemas.microsoft.com/office/drawing/2014/main" id="{A86356E9-296D-00FE-EDB3-AFC784827186}"/>
              </a:ext>
            </a:extLst>
          </p:cNvPr>
          <p:cNvPicPr>
            <a:picLocks noChangeAspect="1"/>
          </p:cNvPicPr>
          <p:nvPr/>
        </p:nvPicPr>
        <p:blipFill>
          <a:blip r:embed="rId3"/>
          <a:stretch>
            <a:fillRect/>
          </a:stretch>
        </p:blipFill>
        <p:spPr>
          <a:xfrm>
            <a:off x="811090" y="1449963"/>
            <a:ext cx="7963586" cy="3781794"/>
          </a:xfrm>
          <a:prstGeom prst="rect">
            <a:avLst/>
          </a:prstGeom>
        </p:spPr>
      </p:pic>
      <p:sp>
        <p:nvSpPr>
          <p:cNvPr id="8" name="TextBox 7">
            <a:extLst>
              <a:ext uri="{FF2B5EF4-FFF2-40B4-BE49-F238E27FC236}">
                <a16:creationId xmlns:a16="http://schemas.microsoft.com/office/drawing/2014/main" id="{4B48F958-1D71-CDCE-BF16-FE932D3FAB37}"/>
              </a:ext>
            </a:extLst>
          </p:cNvPr>
          <p:cNvSpPr txBox="1"/>
          <p:nvPr/>
        </p:nvSpPr>
        <p:spPr>
          <a:xfrm>
            <a:off x="8891236" y="1449963"/>
            <a:ext cx="3110592" cy="2893100"/>
          </a:xfrm>
          <a:prstGeom prst="rect">
            <a:avLst/>
          </a:prstGeom>
          <a:noFill/>
        </p:spPr>
        <p:txBody>
          <a:bodyPr wrap="square" rtlCol="0">
            <a:spAutoFit/>
          </a:bodyPr>
          <a:lstStyle/>
          <a:p>
            <a:r>
              <a:rPr lang="en-GB" dirty="0"/>
              <a:t>Relevant Papers</a:t>
            </a:r>
          </a:p>
          <a:p>
            <a:endParaRPr lang="en-GB" dirty="0"/>
          </a:p>
          <a:p>
            <a:r>
              <a:rPr lang="en-GB" dirty="0"/>
              <a:t>- </a:t>
            </a:r>
            <a:r>
              <a:rPr lang="en-GB" dirty="0" err="1"/>
              <a:t>SoK</a:t>
            </a:r>
            <a:r>
              <a:rPr lang="en-GB" dirty="0"/>
              <a:t>: DeFi Incidents (https://</a:t>
            </a:r>
            <a:r>
              <a:rPr lang="en-GB" dirty="0" err="1"/>
              <a:t>arxiv.org</a:t>
            </a:r>
            <a:r>
              <a:rPr lang="en-GB" dirty="0"/>
              <a:t>/pdf/2208.13035.pdf)</a:t>
            </a:r>
          </a:p>
          <a:p>
            <a:endParaRPr lang="en-GB" dirty="0"/>
          </a:p>
          <a:p>
            <a:r>
              <a:rPr lang="en-GB" dirty="0"/>
              <a:t>- Quantifying Blockchain Extractable Value: How dark is the forest? (https://</a:t>
            </a:r>
            <a:r>
              <a:rPr lang="en-GB" dirty="0" err="1"/>
              <a:t>arxiv.org</a:t>
            </a:r>
            <a:r>
              <a:rPr lang="en-GB" dirty="0"/>
              <a:t>/pdf/2101.05511.pdf)</a:t>
            </a:r>
          </a:p>
          <a:p>
            <a:endParaRPr lang="en-GB" dirty="0"/>
          </a:p>
          <a:p>
            <a:r>
              <a:rPr lang="en-GB" dirty="0"/>
              <a:t>- An Empirical Study of DeFi Liquidations: Incentives, Risks, and Instabilities (https://</a:t>
            </a:r>
            <a:r>
              <a:rPr lang="en-GB" dirty="0" err="1"/>
              <a:t>arxiv.org</a:t>
            </a:r>
            <a:r>
              <a:rPr lang="en-GB" dirty="0"/>
              <a:t>/pdf/2106.06389.pdf)</a:t>
            </a:r>
            <a:endParaRPr lang="en-CH" dirty="0"/>
          </a:p>
        </p:txBody>
      </p:sp>
    </p:spTree>
    <p:extLst>
      <p:ext uri="{BB962C8B-B14F-4D97-AF65-F5344CB8AC3E}">
        <p14:creationId xmlns:p14="http://schemas.microsoft.com/office/powerpoint/2010/main" val="219170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09316B-7BAD-D108-45C9-825F744677D3}"/>
              </a:ext>
            </a:extLst>
          </p:cNvPr>
          <p:cNvSpPr>
            <a:spLocks noGrp="1"/>
          </p:cNvSpPr>
          <p:nvPr>
            <p:ph type="title"/>
          </p:nvPr>
        </p:nvSpPr>
        <p:spPr/>
        <p:txBody>
          <a:bodyPr/>
          <a:lstStyle/>
          <a:p>
            <a:r>
              <a:rPr lang="en-CN" dirty="0">
                <a:latin typeface="Helvetica" pitchFamily="2" charset="0"/>
              </a:rPr>
              <a:t>Imitation</a:t>
            </a:r>
          </a:p>
        </p:txBody>
      </p:sp>
      <p:sp>
        <p:nvSpPr>
          <p:cNvPr id="6" name="Content Placeholder 5">
            <a:extLst>
              <a:ext uri="{FF2B5EF4-FFF2-40B4-BE49-F238E27FC236}">
                <a16:creationId xmlns:a16="http://schemas.microsoft.com/office/drawing/2014/main" id="{9C8E9DF5-B6D1-97EB-12C5-30C8E67654B4}"/>
              </a:ext>
            </a:extLst>
          </p:cNvPr>
          <p:cNvSpPr>
            <a:spLocks noGrp="1"/>
          </p:cNvSpPr>
          <p:nvPr>
            <p:ph idx="1"/>
          </p:nvPr>
        </p:nvSpPr>
        <p:spPr>
          <a:xfrm>
            <a:off x="4430928" y="4481577"/>
            <a:ext cx="1781451" cy="402402"/>
          </a:xfrm>
        </p:spPr>
        <p:txBody>
          <a:bodyPr>
            <a:noAutofit/>
          </a:bodyPr>
          <a:lstStyle/>
          <a:p>
            <a:pPr marL="0" indent="0">
              <a:buNone/>
            </a:pPr>
            <a:r>
              <a:rPr lang="en-CN" sz="2400" dirty="0">
                <a:latin typeface="Helvetica" pitchFamily="2" charset="0"/>
              </a:rPr>
              <a:t>Copy-paste</a:t>
            </a:r>
          </a:p>
        </p:txBody>
      </p:sp>
      <p:pic>
        <p:nvPicPr>
          <p:cNvPr id="14" name="Graphic 13">
            <a:extLst>
              <a:ext uri="{FF2B5EF4-FFF2-40B4-BE49-F238E27FC236}">
                <a16:creationId xmlns:a16="http://schemas.microsoft.com/office/drawing/2014/main" id="{5C1DD352-447D-241A-C80C-8E4D8E6761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1929" y="1857742"/>
            <a:ext cx="1080000" cy="1080000"/>
          </a:xfrm>
          <a:prstGeom prst="rect">
            <a:avLst/>
          </a:prstGeom>
        </p:spPr>
      </p:pic>
      <p:sp>
        <p:nvSpPr>
          <p:cNvPr id="15" name="Right Arrow 14">
            <a:extLst>
              <a:ext uri="{FF2B5EF4-FFF2-40B4-BE49-F238E27FC236}">
                <a16:creationId xmlns:a16="http://schemas.microsoft.com/office/drawing/2014/main" id="{B2B3E26E-C73D-6821-B411-C06DA51D78C8}"/>
              </a:ext>
            </a:extLst>
          </p:cNvPr>
          <p:cNvSpPr/>
          <p:nvPr/>
        </p:nvSpPr>
        <p:spPr>
          <a:xfrm>
            <a:off x="2197811" y="2230688"/>
            <a:ext cx="1205802" cy="334108"/>
          </a:xfrm>
          <a:custGeom>
            <a:avLst/>
            <a:gdLst>
              <a:gd name="connsiteX0" fmla="*/ 0 w 1205802"/>
              <a:gd name="connsiteY0" fmla="*/ 83527 h 334108"/>
              <a:gd name="connsiteX1" fmla="*/ 508987 w 1205802"/>
              <a:gd name="connsiteY1" fmla="*/ 83527 h 334108"/>
              <a:gd name="connsiteX2" fmla="*/ 1038748 w 1205802"/>
              <a:gd name="connsiteY2" fmla="*/ 83527 h 334108"/>
              <a:gd name="connsiteX3" fmla="*/ 1038748 w 1205802"/>
              <a:gd name="connsiteY3" fmla="*/ 0 h 334108"/>
              <a:gd name="connsiteX4" fmla="*/ 1205802 w 1205802"/>
              <a:gd name="connsiteY4" fmla="*/ 167054 h 334108"/>
              <a:gd name="connsiteX5" fmla="*/ 1038748 w 1205802"/>
              <a:gd name="connsiteY5" fmla="*/ 334108 h 334108"/>
              <a:gd name="connsiteX6" fmla="*/ 1038748 w 1205802"/>
              <a:gd name="connsiteY6" fmla="*/ 250581 h 334108"/>
              <a:gd name="connsiteX7" fmla="*/ 540149 w 1205802"/>
              <a:gd name="connsiteY7" fmla="*/ 250581 h 334108"/>
              <a:gd name="connsiteX8" fmla="*/ 0 w 1205802"/>
              <a:gd name="connsiteY8" fmla="*/ 250581 h 334108"/>
              <a:gd name="connsiteX9" fmla="*/ 0 w 1205802"/>
              <a:gd name="connsiteY9" fmla="*/ 83527 h 3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02" h="334108" extrusionOk="0">
                <a:moveTo>
                  <a:pt x="0" y="83527"/>
                </a:moveTo>
                <a:cubicBezTo>
                  <a:pt x="162438" y="65536"/>
                  <a:pt x="316640" y="94198"/>
                  <a:pt x="508987" y="83527"/>
                </a:cubicBezTo>
                <a:cubicBezTo>
                  <a:pt x="701334" y="72856"/>
                  <a:pt x="801309" y="65146"/>
                  <a:pt x="1038748" y="83527"/>
                </a:cubicBezTo>
                <a:cubicBezTo>
                  <a:pt x="1040078" y="61486"/>
                  <a:pt x="1038791" y="16913"/>
                  <a:pt x="1038748" y="0"/>
                </a:cubicBezTo>
                <a:cubicBezTo>
                  <a:pt x="1107273" y="82055"/>
                  <a:pt x="1132428" y="103408"/>
                  <a:pt x="1205802" y="167054"/>
                </a:cubicBezTo>
                <a:cubicBezTo>
                  <a:pt x="1155408" y="214041"/>
                  <a:pt x="1085101" y="298926"/>
                  <a:pt x="1038748" y="334108"/>
                </a:cubicBezTo>
                <a:cubicBezTo>
                  <a:pt x="1034703" y="301457"/>
                  <a:pt x="1038219" y="271185"/>
                  <a:pt x="1038748" y="250581"/>
                </a:cubicBezTo>
                <a:cubicBezTo>
                  <a:pt x="810510" y="263824"/>
                  <a:pt x="757159" y="251235"/>
                  <a:pt x="540149" y="250581"/>
                </a:cubicBezTo>
                <a:cubicBezTo>
                  <a:pt x="323139" y="249927"/>
                  <a:pt x="159208" y="258017"/>
                  <a:pt x="0" y="250581"/>
                </a:cubicBezTo>
                <a:cubicBezTo>
                  <a:pt x="7632" y="204365"/>
                  <a:pt x="4534" y="160805"/>
                  <a:pt x="0" y="83527"/>
                </a:cubicBezTo>
                <a:close/>
              </a:path>
            </a:pathLst>
          </a:custGeom>
          <a:noFill/>
          <a:ln cmpd="sng">
            <a:solidFill>
              <a:schemeClr val="tx1"/>
            </a:solidFill>
            <a:extLst>
              <a:ext uri="{C807C97D-BFC1-408E-A445-0C87EB9F89A2}">
                <ask:lineSketchStyleProps xmlns:ask="http://schemas.microsoft.com/office/drawing/2018/sketchyshapes" sd="1219033472">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6" name="Right Arrow 15">
            <a:extLst>
              <a:ext uri="{FF2B5EF4-FFF2-40B4-BE49-F238E27FC236}">
                <a16:creationId xmlns:a16="http://schemas.microsoft.com/office/drawing/2014/main" id="{DD2378CE-0867-9CD7-EF1E-0068C8D37DDF}"/>
              </a:ext>
            </a:extLst>
          </p:cNvPr>
          <p:cNvSpPr/>
          <p:nvPr/>
        </p:nvSpPr>
        <p:spPr>
          <a:xfrm>
            <a:off x="4900246" y="2230688"/>
            <a:ext cx="1205802" cy="334108"/>
          </a:xfrm>
          <a:custGeom>
            <a:avLst/>
            <a:gdLst>
              <a:gd name="connsiteX0" fmla="*/ 0 w 1205802"/>
              <a:gd name="connsiteY0" fmla="*/ 83527 h 334108"/>
              <a:gd name="connsiteX1" fmla="*/ 508987 w 1205802"/>
              <a:gd name="connsiteY1" fmla="*/ 83527 h 334108"/>
              <a:gd name="connsiteX2" fmla="*/ 1038748 w 1205802"/>
              <a:gd name="connsiteY2" fmla="*/ 83527 h 334108"/>
              <a:gd name="connsiteX3" fmla="*/ 1038748 w 1205802"/>
              <a:gd name="connsiteY3" fmla="*/ 0 h 334108"/>
              <a:gd name="connsiteX4" fmla="*/ 1205802 w 1205802"/>
              <a:gd name="connsiteY4" fmla="*/ 167054 h 334108"/>
              <a:gd name="connsiteX5" fmla="*/ 1038748 w 1205802"/>
              <a:gd name="connsiteY5" fmla="*/ 334108 h 334108"/>
              <a:gd name="connsiteX6" fmla="*/ 1038748 w 1205802"/>
              <a:gd name="connsiteY6" fmla="*/ 250581 h 334108"/>
              <a:gd name="connsiteX7" fmla="*/ 540149 w 1205802"/>
              <a:gd name="connsiteY7" fmla="*/ 250581 h 334108"/>
              <a:gd name="connsiteX8" fmla="*/ 0 w 1205802"/>
              <a:gd name="connsiteY8" fmla="*/ 250581 h 334108"/>
              <a:gd name="connsiteX9" fmla="*/ 0 w 1205802"/>
              <a:gd name="connsiteY9" fmla="*/ 83527 h 3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02" h="334108" extrusionOk="0">
                <a:moveTo>
                  <a:pt x="0" y="83527"/>
                </a:moveTo>
                <a:cubicBezTo>
                  <a:pt x="162438" y="65536"/>
                  <a:pt x="316640" y="94198"/>
                  <a:pt x="508987" y="83527"/>
                </a:cubicBezTo>
                <a:cubicBezTo>
                  <a:pt x="701334" y="72856"/>
                  <a:pt x="801309" y="65146"/>
                  <a:pt x="1038748" y="83527"/>
                </a:cubicBezTo>
                <a:cubicBezTo>
                  <a:pt x="1040078" y="61486"/>
                  <a:pt x="1038791" y="16913"/>
                  <a:pt x="1038748" y="0"/>
                </a:cubicBezTo>
                <a:cubicBezTo>
                  <a:pt x="1107273" y="82055"/>
                  <a:pt x="1132428" y="103408"/>
                  <a:pt x="1205802" y="167054"/>
                </a:cubicBezTo>
                <a:cubicBezTo>
                  <a:pt x="1155408" y="214041"/>
                  <a:pt x="1085101" y="298926"/>
                  <a:pt x="1038748" y="334108"/>
                </a:cubicBezTo>
                <a:cubicBezTo>
                  <a:pt x="1034703" y="301457"/>
                  <a:pt x="1038219" y="271185"/>
                  <a:pt x="1038748" y="250581"/>
                </a:cubicBezTo>
                <a:cubicBezTo>
                  <a:pt x="810510" y="263824"/>
                  <a:pt x="757159" y="251235"/>
                  <a:pt x="540149" y="250581"/>
                </a:cubicBezTo>
                <a:cubicBezTo>
                  <a:pt x="323139" y="249927"/>
                  <a:pt x="159208" y="258017"/>
                  <a:pt x="0" y="250581"/>
                </a:cubicBezTo>
                <a:cubicBezTo>
                  <a:pt x="7632" y="204365"/>
                  <a:pt x="4534" y="160805"/>
                  <a:pt x="0" y="83527"/>
                </a:cubicBezTo>
                <a:close/>
              </a:path>
            </a:pathLst>
          </a:custGeom>
          <a:noFill/>
          <a:ln cmpd="sng">
            <a:solidFill>
              <a:schemeClr val="tx1"/>
            </a:solidFill>
            <a:extLst>
              <a:ext uri="{C807C97D-BFC1-408E-A445-0C87EB9F89A2}">
                <ask:lineSketchStyleProps xmlns:ask="http://schemas.microsoft.com/office/drawing/2018/sketchyshapes" sd="1219033472">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8" name="Graphic 17">
            <a:extLst>
              <a:ext uri="{FF2B5EF4-FFF2-40B4-BE49-F238E27FC236}">
                <a16:creationId xmlns:a16="http://schemas.microsoft.com/office/drawing/2014/main" id="{9C58CD6D-9EE6-7106-B40E-40E5837EF7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4365" y="1857742"/>
            <a:ext cx="1080000" cy="1080000"/>
          </a:xfrm>
          <a:prstGeom prst="rect">
            <a:avLst/>
          </a:prstGeom>
        </p:spPr>
      </p:pic>
      <p:sp>
        <p:nvSpPr>
          <p:cNvPr id="20" name="Right Brace 19">
            <a:extLst>
              <a:ext uri="{FF2B5EF4-FFF2-40B4-BE49-F238E27FC236}">
                <a16:creationId xmlns:a16="http://schemas.microsoft.com/office/drawing/2014/main" id="{E723CBBF-FBBA-5196-A0E1-893BDAF122D4}"/>
              </a:ext>
            </a:extLst>
          </p:cNvPr>
          <p:cNvSpPr/>
          <p:nvPr/>
        </p:nvSpPr>
        <p:spPr>
          <a:xfrm rot="5400000">
            <a:off x="5345205" y="1994051"/>
            <a:ext cx="315884" cy="3782436"/>
          </a:xfrm>
          <a:custGeom>
            <a:avLst/>
            <a:gdLst>
              <a:gd name="connsiteX0" fmla="*/ 0 w 315884"/>
              <a:gd name="connsiteY0" fmla="*/ 0 h 3782436"/>
              <a:gd name="connsiteX1" fmla="*/ 157942 w 315884"/>
              <a:gd name="connsiteY1" fmla="*/ 26323 h 3782436"/>
              <a:gd name="connsiteX2" fmla="*/ 157942 w 315884"/>
              <a:gd name="connsiteY2" fmla="*/ 504352 h 3782436"/>
              <a:gd name="connsiteX3" fmla="*/ 157942 w 315884"/>
              <a:gd name="connsiteY3" fmla="*/ 963995 h 3782436"/>
              <a:gd name="connsiteX4" fmla="*/ 157942 w 315884"/>
              <a:gd name="connsiteY4" fmla="*/ 1368481 h 3782436"/>
              <a:gd name="connsiteX5" fmla="*/ 157942 w 315884"/>
              <a:gd name="connsiteY5" fmla="*/ 1864895 h 3782436"/>
              <a:gd name="connsiteX6" fmla="*/ 315884 w 315884"/>
              <a:gd name="connsiteY6" fmla="*/ 1891218 h 3782436"/>
              <a:gd name="connsiteX7" fmla="*/ 157942 w 315884"/>
              <a:gd name="connsiteY7" fmla="*/ 1917541 h 3782436"/>
              <a:gd name="connsiteX8" fmla="*/ 157942 w 315884"/>
              <a:gd name="connsiteY8" fmla="*/ 2377184 h 3782436"/>
              <a:gd name="connsiteX9" fmla="*/ 157942 w 315884"/>
              <a:gd name="connsiteY9" fmla="*/ 2818441 h 3782436"/>
              <a:gd name="connsiteX10" fmla="*/ 157942 w 315884"/>
              <a:gd name="connsiteY10" fmla="*/ 3259699 h 3782436"/>
              <a:gd name="connsiteX11" fmla="*/ 157942 w 315884"/>
              <a:gd name="connsiteY11" fmla="*/ 3756113 h 3782436"/>
              <a:gd name="connsiteX12" fmla="*/ 0 w 315884"/>
              <a:gd name="connsiteY12" fmla="*/ 3782436 h 3782436"/>
              <a:gd name="connsiteX13" fmla="*/ 0 w 315884"/>
              <a:gd name="connsiteY13" fmla="*/ 3317737 h 3782436"/>
              <a:gd name="connsiteX14" fmla="*/ 0 w 315884"/>
              <a:gd name="connsiteY14" fmla="*/ 2739564 h 3782436"/>
              <a:gd name="connsiteX15" fmla="*/ 0 w 315884"/>
              <a:gd name="connsiteY15" fmla="*/ 2161392 h 3782436"/>
              <a:gd name="connsiteX16" fmla="*/ 0 w 315884"/>
              <a:gd name="connsiteY16" fmla="*/ 1583220 h 3782436"/>
              <a:gd name="connsiteX17" fmla="*/ 0 w 315884"/>
              <a:gd name="connsiteY17" fmla="*/ 1042872 h 3782436"/>
              <a:gd name="connsiteX18" fmla="*/ 0 w 315884"/>
              <a:gd name="connsiteY18" fmla="*/ 615997 h 3782436"/>
              <a:gd name="connsiteX19" fmla="*/ 0 w 315884"/>
              <a:gd name="connsiteY19" fmla="*/ 0 h 3782436"/>
              <a:gd name="connsiteX0" fmla="*/ 0 w 315884"/>
              <a:gd name="connsiteY0" fmla="*/ 0 h 3782436"/>
              <a:gd name="connsiteX1" fmla="*/ 157942 w 315884"/>
              <a:gd name="connsiteY1" fmla="*/ 26323 h 3782436"/>
              <a:gd name="connsiteX2" fmla="*/ 157942 w 315884"/>
              <a:gd name="connsiteY2" fmla="*/ 467580 h 3782436"/>
              <a:gd name="connsiteX3" fmla="*/ 157942 w 315884"/>
              <a:gd name="connsiteY3" fmla="*/ 872066 h 3782436"/>
              <a:gd name="connsiteX4" fmla="*/ 157942 w 315884"/>
              <a:gd name="connsiteY4" fmla="*/ 1368481 h 3782436"/>
              <a:gd name="connsiteX5" fmla="*/ 157942 w 315884"/>
              <a:gd name="connsiteY5" fmla="*/ 1864895 h 3782436"/>
              <a:gd name="connsiteX6" fmla="*/ 315884 w 315884"/>
              <a:gd name="connsiteY6" fmla="*/ 1891218 h 3782436"/>
              <a:gd name="connsiteX7" fmla="*/ 157942 w 315884"/>
              <a:gd name="connsiteY7" fmla="*/ 1917541 h 3782436"/>
              <a:gd name="connsiteX8" fmla="*/ 157942 w 315884"/>
              <a:gd name="connsiteY8" fmla="*/ 2395570 h 3782436"/>
              <a:gd name="connsiteX9" fmla="*/ 157942 w 315884"/>
              <a:gd name="connsiteY9" fmla="*/ 2873598 h 3782436"/>
              <a:gd name="connsiteX10" fmla="*/ 157942 w 315884"/>
              <a:gd name="connsiteY10" fmla="*/ 3351627 h 3782436"/>
              <a:gd name="connsiteX11" fmla="*/ 157942 w 315884"/>
              <a:gd name="connsiteY11" fmla="*/ 3756113 h 3782436"/>
              <a:gd name="connsiteX12" fmla="*/ 0 w 315884"/>
              <a:gd name="connsiteY12" fmla="*/ 3782436 h 37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884" h="3782436" stroke="0" extrusionOk="0">
                <a:moveTo>
                  <a:pt x="0" y="0"/>
                </a:moveTo>
                <a:cubicBezTo>
                  <a:pt x="88609" y="-509"/>
                  <a:pt x="157537" y="9643"/>
                  <a:pt x="157942" y="26323"/>
                </a:cubicBezTo>
                <a:cubicBezTo>
                  <a:pt x="190112" y="227851"/>
                  <a:pt x="103133" y="293835"/>
                  <a:pt x="157942" y="504352"/>
                </a:cubicBezTo>
                <a:cubicBezTo>
                  <a:pt x="212751" y="714869"/>
                  <a:pt x="123721" y="748616"/>
                  <a:pt x="157942" y="963995"/>
                </a:cubicBezTo>
                <a:cubicBezTo>
                  <a:pt x="192163" y="1179374"/>
                  <a:pt x="129570" y="1229818"/>
                  <a:pt x="157942" y="1368481"/>
                </a:cubicBezTo>
                <a:cubicBezTo>
                  <a:pt x="186314" y="1507144"/>
                  <a:pt x="120231" y="1728893"/>
                  <a:pt x="157942" y="1864895"/>
                </a:cubicBezTo>
                <a:cubicBezTo>
                  <a:pt x="175665" y="1871910"/>
                  <a:pt x="234389" y="1893195"/>
                  <a:pt x="315884" y="1891218"/>
                </a:cubicBezTo>
                <a:cubicBezTo>
                  <a:pt x="227646" y="1892564"/>
                  <a:pt x="160589" y="1906056"/>
                  <a:pt x="157942" y="1917541"/>
                </a:cubicBezTo>
                <a:cubicBezTo>
                  <a:pt x="189974" y="2035462"/>
                  <a:pt x="146938" y="2185658"/>
                  <a:pt x="157942" y="2377184"/>
                </a:cubicBezTo>
                <a:cubicBezTo>
                  <a:pt x="168946" y="2568710"/>
                  <a:pt x="116361" y="2648916"/>
                  <a:pt x="157942" y="2818441"/>
                </a:cubicBezTo>
                <a:cubicBezTo>
                  <a:pt x="199523" y="2987966"/>
                  <a:pt x="127919" y="3040803"/>
                  <a:pt x="157942" y="3259699"/>
                </a:cubicBezTo>
                <a:cubicBezTo>
                  <a:pt x="187965" y="3478595"/>
                  <a:pt x="102004" y="3613346"/>
                  <a:pt x="157942" y="3756113"/>
                </a:cubicBezTo>
                <a:cubicBezTo>
                  <a:pt x="162174" y="3791499"/>
                  <a:pt x="79784" y="3777257"/>
                  <a:pt x="0" y="3782436"/>
                </a:cubicBezTo>
                <a:cubicBezTo>
                  <a:pt x="-42070" y="3639093"/>
                  <a:pt x="23321" y="3539339"/>
                  <a:pt x="0" y="3317737"/>
                </a:cubicBezTo>
                <a:cubicBezTo>
                  <a:pt x="-23321" y="3096135"/>
                  <a:pt x="11216" y="2872611"/>
                  <a:pt x="0" y="2739564"/>
                </a:cubicBezTo>
                <a:cubicBezTo>
                  <a:pt x="-11216" y="2606517"/>
                  <a:pt x="50802" y="2435002"/>
                  <a:pt x="0" y="2161392"/>
                </a:cubicBezTo>
                <a:cubicBezTo>
                  <a:pt x="-50802" y="1887782"/>
                  <a:pt x="65894" y="1703253"/>
                  <a:pt x="0" y="1583220"/>
                </a:cubicBezTo>
                <a:cubicBezTo>
                  <a:pt x="-65894" y="1463187"/>
                  <a:pt x="7978" y="1208853"/>
                  <a:pt x="0" y="1042872"/>
                </a:cubicBezTo>
                <a:cubicBezTo>
                  <a:pt x="-7978" y="876891"/>
                  <a:pt x="8835" y="746259"/>
                  <a:pt x="0" y="615997"/>
                </a:cubicBezTo>
                <a:cubicBezTo>
                  <a:pt x="-8835" y="485736"/>
                  <a:pt x="55290" y="269155"/>
                  <a:pt x="0" y="0"/>
                </a:cubicBezTo>
                <a:close/>
              </a:path>
              <a:path w="315884" h="3782436" fill="none" extrusionOk="0">
                <a:moveTo>
                  <a:pt x="0" y="0"/>
                </a:moveTo>
                <a:cubicBezTo>
                  <a:pt x="87527" y="-707"/>
                  <a:pt x="157720" y="11364"/>
                  <a:pt x="157942" y="26323"/>
                </a:cubicBezTo>
                <a:cubicBezTo>
                  <a:pt x="182389" y="164725"/>
                  <a:pt x="110026" y="290859"/>
                  <a:pt x="157942" y="467580"/>
                </a:cubicBezTo>
                <a:cubicBezTo>
                  <a:pt x="205858" y="644301"/>
                  <a:pt x="147553" y="688517"/>
                  <a:pt x="157942" y="872066"/>
                </a:cubicBezTo>
                <a:cubicBezTo>
                  <a:pt x="168331" y="1055615"/>
                  <a:pt x="122247" y="1173360"/>
                  <a:pt x="157942" y="1368481"/>
                </a:cubicBezTo>
                <a:cubicBezTo>
                  <a:pt x="193637" y="1563602"/>
                  <a:pt x="116858" y="1747326"/>
                  <a:pt x="157942" y="1864895"/>
                </a:cubicBezTo>
                <a:cubicBezTo>
                  <a:pt x="160294" y="1898249"/>
                  <a:pt x="246573" y="1894970"/>
                  <a:pt x="315884" y="1891218"/>
                </a:cubicBezTo>
                <a:cubicBezTo>
                  <a:pt x="227347" y="1893430"/>
                  <a:pt x="155352" y="1901375"/>
                  <a:pt x="157942" y="1917541"/>
                </a:cubicBezTo>
                <a:cubicBezTo>
                  <a:pt x="185726" y="2103479"/>
                  <a:pt x="150635" y="2189825"/>
                  <a:pt x="157942" y="2395570"/>
                </a:cubicBezTo>
                <a:cubicBezTo>
                  <a:pt x="165249" y="2601315"/>
                  <a:pt x="130819" y="2746680"/>
                  <a:pt x="157942" y="2873598"/>
                </a:cubicBezTo>
                <a:cubicBezTo>
                  <a:pt x="185065" y="3000516"/>
                  <a:pt x="135126" y="3252940"/>
                  <a:pt x="157942" y="3351627"/>
                </a:cubicBezTo>
                <a:cubicBezTo>
                  <a:pt x="180758" y="3450314"/>
                  <a:pt x="120382" y="3613165"/>
                  <a:pt x="157942" y="3756113"/>
                </a:cubicBezTo>
                <a:cubicBezTo>
                  <a:pt x="154766" y="3755833"/>
                  <a:pt x="92715" y="3784279"/>
                  <a:pt x="0" y="3782436"/>
                </a:cubicBezTo>
              </a:path>
              <a:path w="315884" h="3782436" fill="none" stroke="0" extrusionOk="0">
                <a:moveTo>
                  <a:pt x="0" y="0"/>
                </a:moveTo>
                <a:cubicBezTo>
                  <a:pt x="86646" y="1926"/>
                  <a:pt x="156172" y="13837"/>
                  <a:pt x="157942" y="26323"/>
                </a:cubicBezTo>
                <a:cubicBezTo>
                  <a:pt x="184087" y="170796"/>
                  <a:pt x="148307" y="284636"/>
                  <a:pt x="157942" y="504352"/>
                </a:cubicBezTo>
                <a:cubicBezTo>
                  <a:pt x="167577" y="724068"/>
                  <a:pt x="149420" y="815393"/>
                  <a:pt x="157942" y="927223"/>
                </a:cubicBezTo>
                <a:cubicBezTo>
                  <a:pt x="166464" y="1039053"/>
                  <a:pt x="111506" y="1146811"/>
                  <a:pt x="157942" y="1350095"/>
                </a:cubicBezTo>
                <a:cubicBezTo>
                  <a:pt x="204378" y="1553379"/>
                  <a:pt x="104900" y="1711407"/>
                  <a:pt x="157942" y="1864895"/>
                </a:cubicBezTo>
                <a:cubicBezTo>
                  <a:pt x="166111" y="1872986"/>
                  <a:pt x="228113" y="1886692"/>
                  <a:pt x="315884" y="1891218"/>
                </a:cubicBezTo>
                <a:cubicBezTo>
                  <a:pt x="232284" y="1890573"/>
                  <a:pt x="155750" y="1905485"/>
                  <a:pt x="157942" y="1917541"/>
                </a:cubicBezTo>
                <a:cubicBezTo>
                  <a:pt x="204892" y="2028078"/>
                  <a:pt x="122382" y="2210054"/>
                  <a:pt x="157942" y="2395570"/>
                </a:cubicBezTo>
                <a:cubicBezTo>
                  <a:pt x="193502" y="2581086"/>
                  <a:pt x="126891" y="2639597"/>
                  <a:pt x="157942" y="2800056"/>
                </a:cubicBezTo>
                <a:cubicBezTo>
                  <a:pt x="188993" y="2960515"/>
                  <a:pt x="152157" y="3111270"/>
                  <a:pt x="157942" y="3222927"/>
                </a:cubicBezTo>
                <a:cubicBezTo>
                  <a:pt x="163727" y="3334584"/>
                  <a:pt x="115136" y="3544423"/>
                  <a:pt x="157942" y="3756113"/>
                </a:cubicBezTo>
                <a:cubicBezTo>
                  <a:pt x="160971" y="3770032"/>
                  <a:pt x="88126" y="3784427"/>
                  <a:pt x="0" y="3782436"/>
                </a:cubicBezTo>
              </a:path>
            </a:pathLst>
          </a:custGeom>
          <a:ln w="12700">
            <a:solidFill>
              <a:schemeClr val="tx1"/>
            </a:solidFill>
            <a:extLst>
              <a:ext uri="{C807C97D-BFC1-408E-A445-0C87EB9F89A2}">
                <ask:lineSketchStyleProps xmlns:ask="http://schemas.microsoft.com/office/drawing/2018/sketchyshapes" sd="2179271243">
                  <a:prstGeom prst="rightBrac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a:p>
        </p:txBody>
      </p:sp>
      <p:pic>
        <p:nvPicPr>
          <p:cNvPr id="22" name="Graphic 21">
            <a:extLst>
              <a:ext uri="{FF2B5EF4-FFF2-40B4-BE49-F238E27FC236}">
                <a16:creationId xmlns:a16="http://schemas.microsoft.com/office/drawing/2014/main" id="{272B70E0-91C0-35B1-72E6-C28B5602E3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4549" y="4322778"/>
            <a:ext cx="720000" cy="720000"/>
          </a:xfrm>
          <a:prstGeom prst="rect">
            <a:avLst/>
          </a:prstGeom>
        </p:spPr>
      </p:pic>
      <p:pic>
        <p:nvPicPr>
          <p:cNvPr id="24" name="Graphic 23">
            <a:extLst>
              <a:ext uri="{FF2B5EF4-FFF2-40B4-BE49-F238E27FC236}">
                <a16:creationId xmlns:a16="http://schemas.microsoft.com/office/drawing/2014/main" id="{E35D3FE1-4E4B-5761-47E5-BDD67D8448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94549" y="5213998"/>
            <a:ext cx="720000" cy="720000"/>
          </a:xfrm>
          <a:prstGeom prst="rect">
            <a:avLst/>
          </a:prstGeom>
        </p:spPr>
      </p:pic>
      <p:pic>
        <p:nvPicPr>
          <p:cNvPr id="26" name="Graphic 25">
            <a:extLst>
              <a:ext uri="{FF2B5EF4-FFF2-40B4-BE49-F238E27FC236}">
                <a16:creationId xmlns:a16="http://schemas.microsoft.com/office/drawing/2014/main" id="{0AC84E16-0760-43D9-71A8-B5D19556CB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11929" y="3461717"/>
            <a:ext cx="360000" cy="360000"/>
          </a:xfrm>
          <a:prstGeom prst="rect">
            <a:avLst/>
          </a:prstGeom>
        </p:spPr>
      </p:pic>
      <p:sp>
        <p:nvSpPr>
          <p:cNvPr id="27" name="Content Placeholder 5">
            <a:extLst>
              <a:ext uri="{FF2B5EF4-FFF2-40B4-BE49-F238E27FC236}">
                <a16:creationId xmlns:a16="http://schemas.microsoft.com/office/drawing/2014/main" id="{602A89A5-BB91-240C-99E4-0DA1EA4B67B6}"/>
              </a:ext>
            </a:extLst>
          </p:cNvPr>
          <p:cNvSpPr txBox="1">
            <a:spLocks/>
          </p:cNvSpPr>
          <p:nvPr/>
        </p:nvSpPr>
        <p:spPr>
          <a:xfrm>
            <a:off x="4430927" y="5372797"/>
            <a:ext cx="1781451" cy="402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Helvetica" pitchFamily="2" charset="0"/>
              </a:rPr>
              <a:t>F</a:t>
            </a:r>
            <a:r>
              <a:rPr lang="en-CN" sz="2400" dirty="0">
                <a:latin typeface="Helvetica" pitchFamily="2" charset="0"/>
              </a:rPr>
              <a:t>ront-run</a:t>
            </a:r>
          </a:p>
        </p:txBody>
      </p:sp>
      <p:pic>
        <p:nvPicPr>
          <p:cNvPr id="28" name="Picture 27" descr="A picture containing screenshot, graphics, font, circle&#10;&#10;Description automatically generated">
            <a:extLst>
              <a:ext uri="{FF2B5EF4-FFF2-40B4-BE49-F238E27FC236}">
                <a16:creationId xmlns:a16="http://schemas.microsoft.com/office/drawing/2014/main" id="{DE8E6EC5-1AE0-07ED-9001-E8D8C2F2A7AF}"/>
              </a:ext>
            </a:extLst>
          </p:cNvPr>
          <p:cNvPicPr>
            <a:picLocks noChangeAspect="1"/>
          </p:cNvPicPr>
          <p:nvPr/>
        </p:nvPicPr>
        <p:blipFill>
          <a:blip r:embed="rId12"/>
          <a:stretch>
            <a:fillRect/>
          </a:stretch>
        </p:blipFill>
        <p:spPr>
          <a:xfrm>
            <a:off x="838200" y="1857742"/>
            <a:ext cx="1080000" cy="1080000"/>
          </a:xfrm>
          <a:prstGeom prst="rect">
            <a:avLst/>
          </a:prstGeom>
        </p:spPr>
      </p:pic>
      <p:sp>
        <p:nvSpPr>
          <p:cNvPr id="2" name="Content Placeholder 5">
            <a:extLst>
              <a:ext uri="{FF2B5EF4-FFF2-40B4-BE49-F238E27FC236}">
                <a16:creationId xmlns:a16="http://schemas.microsoft.com/office/drawing/2014/main" id="{2E02E9FD-45F9-9D6D-BBEE-B364269CF209}"/>
              </a:ext>
            </a:extLst>
          </p:cNvPr>
          <p:cNvSpPr txBox="1">
            <a:spLocks/>
          </p:cNvSpPr>
          <p:nvPr/>
        </p:nvSpPr>
        <p:spPr>
          <a:xfrm>
            <a:off x="697091" y="2939531"/>
            <a:ext cx="1362217" cy="402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N" sz="2400" dirty="0">
                <a:latin typeface="Helvetica" pitchFamily="2" charset="0"/>
              </a:rPr>
              <a:t>Creation</a:t>
            </a:r>
          </a:p>
        </p:txBody>
      </p:sp>
      <p:sp>
        <p:nvSpPr>
          <p:cNvPr id="3" name="Content Placeholder 5">
            <a:extLst>
              <a:ext uri="{FF2B5EF4-FFF2-40B4-BE49-F238E27FC236}">
                <a16:creationId xmlns:a16="http://schemas.microsoft.com/office/drawing/2014/main" id="{7294AC42-A019-40DD-7F5F-5FE1137F6403}"/>
              </a:ext>
            </a:extLst>
          </p:cNvPr>
          <p:cNvSpPr txBox="1">
            <a:spLocks/>
          </p:cNvSpPr>
          <p:nvPr/>
        </p:nvSpPr>
        <p:spPr>
          <a:xfrm>
            <a:off x="3190549" y="2939531"/>
            <a:ext cx="1922759" cy="402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N" sz="2400" dirty="0">
                <a:latin typeface="Helvetica" pitchFamily="2" charset="0"/>
              </a:rPr>
              <a:t>Observation</a:t>
            </a:r>
          </a:p>
        </p:txBody>
      </p:sp>
      <p:sp>
        <p:nvSpPr>
          <p:cNvPr id="5" name="Content Placeholder 5">
            <a:extLst>
              <a:ext uri="{FF2B5EF4-FFF2-40B4-BE49-F238E27FC236}">
                <a16:creationId xmlns:a16="http://schemas.microsoft.com/office/drawing/2014/main" id="{B875E55D-23F8-90DF-42BA-F8B488D4D4A3}"/>
              </a:ext>
            </a:extLst>
          </p:cNvPr>
          <p:cNvSpPr txBox="1">
            <a:spLocks/>
          </p:cNvSpPr>
          <p:nvPr/>
        </p:nvSpPr>
        <p:spPr>
          <a:xfrm>
            <a:off x="5931283" y="2939531"/>
            <a:ext cx="1846164" cy="402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CN" sz="2400" dirty="0">
                <a:latin typeface="Helvetica" pitchFamily="2" charset="0"/>
              </a:rPr>
              <a:t>Execution</a:t>
            </a:r>
          </a:p>
        </p:txBody>
      </p:sp>
    </p:spTree>
    <p:extLst>
      <p:ext uri="{BB962C8B-B14F-4D97-AF65-F5344CB8AC3E}">
        <p14:creationId xmlns:p14="http://schemas.microsoft.com/office/powerpoint/2010/main" val="246557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animBg="1"/>
      <p:bldP spid="16" grpId="0" animBg="1"/>
      <p:bldP spid="20" grpId="0" animBg="1"/>
      <p:bldP spid="27" grpId="0"/>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A77B-D470-C634-08E9-C56CFB912C2B}"/>
              </a:ext>
            </a:extLst>
          </p:cNvPr>
          <p:cNvSpPr>
            <a:spLocks noGrp="1"/>
          </p:cNvSpPr>
          <p:nvPr>
            <p:ph type="title"/>
          </p:nvPr>
        </p:nvSpPr>
        <p:spPr/>
        <p:txBody>
          <a:bodyPr/>
          <a:lstStyle/>
          <a:p>
            <a:r>
              <a:rPr lang="en-CN" dirty="0">
                <a:latin typeface="Helvetica" pitchFamily="2" charset="0"/>
              </a:rPr>
              <a:t>Na</a:t>
            </a:r>
            <a:r>
              <a:rPr lang="en-US" dirty="0" err="1">
                <a:latin typeface="Helvetica" pitchFamily="2" charset="0"/>
              </a:rPr>
              <a:t>i</a:t>
            </a:r>
            <a:r>
              <a:rPr lang="en-CN" dirty="0">
                <a:latin typeface="Helvetica" pitchFamily="2" charset="0"/>
              </a:rPr>
              <a:t>ve Imitation</a:t>
            </a:r>
            <a:endParaRPr lang="en-CN" dirty="0"/>
          </a:p>
        </p:txBody>
      </p:sp>
      <p:sp>
        <p:nvSpPr>
          <p:cNvPr id="6" name="Content Placeholder 5">
            <a:extLst>
              <a:ext uri="{FF2B5EF4-FFF2-40B4-BE49-F238E27FC236}">
                <a16:creationId xmlns:a16="http://schemas.microsoft.com/office/drawing/2014/main" id="{7D120672-571C-7137-71E7-567BA66F3C2B}"/>
              </a:ext>
            </a:extLst>
          </p:cNvPr>
          <p:cNvSpPr>
            <a:spLocks noGrp="1"/>
          </p:cNvSpPr>
          <p:nvPr>
            <p:ph idx="1"/>
          </p:nvPr>
        </p:nvSpPr>
        <p:spPr>
          <a:xfrm>
            <a:off x="838200" y="1825626"/>
            <a:ext cx="4831080" cy="3570070"/>
          </a:xfrm>
        </p:spPr>
        <p:txBody>
          <a:bodyPr>
            <a:normAutofit fontScale="85000" lnSpcReduction="20000"/>
          </a:bodyPr>
          <a:lstStyle/>
          <a:p>
            <a:r>
              <a:rPr lang="en-CN" sz="2400">
                <a:latin typeface="Helvetica" pitchFamily="2" charset="0"/>
              </a:rPr>
              <a:t>Blind duplicate</a:t>
            </a:r>
            <a:endParaRPr lang="de-DE" sz="2400" dirty="0">
              <a:latin typeface="Helvetica" pitchFamily="2" charset="0"/>
            </a:endParaRPr>
          </a:p>
          <a:p>
            <a:endParaRPr lang="de-DE" sz="2400" dirty="0">
              <a:latin typeface="Helvetica" pitchFamily="2" charset="0"/>
            </a:endParaRPr>
          </a:p>
          <a:p>
            <a:r>
              <a:rPr lang="de-DE" sz="2400" dirty="0">
                <a:latin typeface="Helvetica" pitchFamily="2" charset="0"/>
              </a:rPr>
              <a:t>S</a:t>
            </a:r>
            <a:r>
              <a:rPr lang="en-CN" sz="2400">
                <a:latin typeface="Helvetica" pitchFamily="2" charset="0"/>
              </a:rPr>
              <a:t>tring replacement</a:t>
            </a:r>
            <a:endParaRPr lang="de-DE" sz="2400" dirty="0">
              <a:latin typeface="Helvetica" pitchFamily="2" charset="0"/>
            </a:endParaRPr>
          </a:p>
          <a:p>
            <a:endParaRPr lang="en-CN" sz="2400" dirty="0">
              <a:latin typeface="Helvetica" pitchFamily="2" charset="0"/>
            </a:endParaRPr>
          </a:p>
          <a:p>
            <a:r>
              <a:rPr lang="en-CN" sz="2400" dirty="0">
                <a:latin typeface="Helvetica" pitchFamily="2" charset="0"/>
              </a:rPr>
              <a:t>Verify locally &amp; front-run</a:t>
            </a:r>
          </a:p>
          <a:p>
            <a:pPr marL="114300" indent="0">
              <a:buNone/>
            </a:pPr>
            <a:endParaRPr lang="en-CN" sz="2400" dirty="0">
              <a:latin typeface="Helvetica" pitchFamily="2" charset="0"/>
            </a:endParaRPr>
          </a:p>
          <a:p>
            <a:r>
              <a:rPr lang="en-CN" sz="2400" dirty="0">
                <a:latin typeface="Helvetica" pitchFamily="2" charset="0"/>
              </a:rPr>
              <a:t>35M </a:t>
            </a:r>
            <a:r>
              <a:rPr lang="en-CN" sz="2400">
                <a:latin typeface="Helvetica" pitchFamily="2" charset="0"/>
              </a:rPr>
              <a:t>USD </a:t>
            </a:r>
            <a:br>
              <a:rPr lang="de-DE" sz="2400" dirty="0">
                <a:latin typeface="Helvetica" pitchFamily="2" charset="0"/>
              </a:rPr>
            </a:br>
            <a:r>
              <a:rPr lang="en-CN" sz="2400">
                <a:latin typeface="Helvetica" pitchFamily="2" charset="0"/>
              </a:rPr>
              <a:t>(</a:t>
            </a:r>
            <a:r>
              <a:rPr lang="en-US" sz="2400" dirty="0">
                <a:latin typeface="Helvetica" pitchFamily="2" charset="0"/>
              </a:rPr>
              <a:t>12.2018 – 08.2021</a:t>
            </a:r>
            <a:r>
              <a:rPr lang="en-CN" sz="2400" dirty="0">
                <a:latin typeface="Helvetica" pitchFamily="2" charset="0"/>
              </a:rPr>
              <a:t>) on Ethereum</a:t>
            </a:r>
          </a:p>
          <a:p>
            <a:endParaRPr lang="en-CN" sz="2400" dirty="0">
              <a:latin typeface="Helvetica" pitchFamily="2" charset="0"/>
            </a:endParaRPr>
          </a:p>
          <a:p>
            <a:r>
              <a:rPr lang="en-CN" sz="2400" dirty="0">
                <a:latin typeface="Helvetica" pitchFamily="2" charset="0"/>
              </a:rPr>
              <a:t>Easy to prevent</a:t>
            </a:r>
          </a:p>
        </p:txBody>
      </p:sp>
      <p:sp>
        <p:nvSpPr>
          <p:cNvPr id="7" name="Vertical Scroll 6">
            <a:extLst>
              <a:ext uri="{FF2B5EF4-FFF2-40B4-BE49-F238E27FC236}">
                <a16:creationId xmlns:a16="http://schemas.microsoft.com/office/drawing/2014/main" id="{A2709221-FD51-7798-5799-34C17D5797E9}"/>
              </a:ext>
            </a:extLst>
          </p:cNvPr>
          <p:cNvSpPr/>
          <p:nvPr/>
        </p:nvSpPr>
        <p:spPr>
          <a:xfrm>
            <a:off x="6010102" y="1832956"/>
            <a:ext cx="4750825" cy="3562739"/>
          </a:xfrm>
          <a:custGeom>
            <a:avLst/>
            <a:gdLst>
              <a:gd name="connsiteX0" fmla="*/ 222671 w 4750825"/>
              <a:gd name="connsiteY0" fmla="*/ 3562739 h 3562739"/>
              <a:gd name="connsiteX1" fmla="*/ 445342 w 4750825"/>
              <a:gd name="connsiteY1" fmla="*/ 3340068 h 3562739"/>
              <a:gd name="connsiteX2" fmla="*/ 222671 w 4750825"/>
              <a:gd name="connsiteY2" fmla="*/ 3340068 h 3562739"/>
              <a:gd name="connsiteX3" fmla="*/ 334007 w 4750825"/>
              <a:gd name="connsiteY3" fmla="*/ 3228732 h 3562739"/>
              <a:gd name="connsiteX4" fmla="*/ 222671 w 4750825"/>
              <a:gd name="connsiteY4" fmla="*/ 3117396 h 3562739"/>
              <a:gd name="connsiteX5" fmla="*/ 445342 w 4750825"/>
              <a:gd name="connsiteY5" fmla="*/ 3117397 h 3562739"/>
              <a:gd name="connsiteX6" fmla="*/ 445342 w 4750825"/>
              <a:gd name="connsiteY6" fmla="*/ 2625294 h 3562739"/>
              <a:gd name="connsiteX7" fmla="*/ 445342 w 4750825"/>
              <a:gd name="connsiteY7" fmla="*/ 2017401 h 3562739"/>
              <a:gd name="connsiteX8" fmla="*/ 445342 w 4750825"/>
              <a:gd name="connsiteY8" fmla="*/ 1496350 h 3562739"/>
              <a:gd name="connsiteX9" fmla="*/ 445342 w 4750825"/>
              <a:gd name="connsiteY9" fmla="*/ 859511 h 3562739"/>
              <a:gd name="connsiteX10" fmla="*/ 445342 w 4750825"/>
              <a:gd name="connsiteY10" fmla="*/ 222671 h 3562739"/>
              <a:gd name="connsiteX11" fmla="*/ 668013 w 4750825"/>
              <a:gd name="connsiteY11" fmla="*/ 0 h 3562739"/>
              <a:gd name="connsiteX12" fmla="*/ 1103657 w 4750825"/>
              <a:gd name="connsiteY12" fmla="*/ 0 h 3562739"/>
              <a:gd name="connsiteX13" fmla="*/ 1577903 w 4750825"/>
              <a:gd name="connsiteY13" fmla="*/ 0 h 3562739"/>
              <a:gd name="connsiteX14" fmla="*/ 2206555 w 4750825"/>
              <a:gd name="connsiteY14" fmla="*/ 0 h 3562739"/>
              <a:gd name="connsiteX15" fmla="*/ 2835206 w 4750825"/>
              <a:gd name="connsiteY15" fmla="*/ 0 h 3562739"/>
              <a:gd name="connsiteX16" fmla="*/ 3463858 w 4750825"/>
              <a:gd name="connsiteY16" fmla="*/ 0 h 3562739"/>
              <a:gd name="connsiteX17" fmla="*/ 4528154 w 4750825"/>
              <a:gd name="connsiteY17" fmla="*/ 0 h 3562739"/>
              <a:gd name="connsiteX18" fmla="*/ 4750825 w 4750825"/>
              <a:gd name="connsiteY18" fmla="*/ 222671 h 3562739"/>
              <a:gd name="connsiteX19" fmla="*/ 4528154 w 4750825"/>
              <a:gd name="connsiteY19" fmla="*/ 445342 h 3562739"/>
              <a:gd name="connsiteX20" fmla="*/ 4305483 w 4750825"/>
              <a:gd name="connsiteY20" fmla="*/ 445342 h 3562739"/>
              <a:gd name="connsiteX21" fmla="*/ 4305483 w 4750825"/>
              <a:gd name="connsiteY21" fmla="*/ 1082182 h 3562739"/>
              <a:gd name="connsiteX22" fmla="*/ 4305483 w 4750825"/>
              <a:gd name="connsiteY22" fmla="*/ 1574285 h 3562739"/>
              <a:gd name="connsiteX23" fmla="*/ 4305483 w 4750825"/>
              <a:gd name="connsiteY23" fmla="*/ 2124283 h 3562739"/>
              <a:gd name="connsiteX24" fmla="*/ 4305483 w 4750825"/>
              <a:gd name="connsiteY24" fmla="*/ 2616387 h 3562739"/>
              <a:gd name="connsiteX25" fmla="*/ 4305483 w 4750825"/>
              <a:gd name="connsiteY25" fmla="*/ 3340068 h 3562739"/>
              <a:gd name="connsiteX26" fmla="*/ 4082812 w 4750825"/>
              <a:gd name="connsiteY26" fmla="*/ 3562739 h 3562739"/>
              <a:gd name="connsiteX27" fmla="*/ 3454160 w 4750825"/>
              <a:gd name="connsiteY27" fmla="*/ 3562739 h 3562739"/>
              <a:gd name="connsiteX28" fmla="*/ 2979915 w 4750825"/>
              <a:gd name="connsiteY28" fmla="*/ 3562739 h 3562739"/>
              <a:gd name="connsiteX29" fmla="*/ 2428466 w 4750825"/>
              <a:gd name="connsiteY29" fmla="*/ 3562739 h 3562739"/>
              <a:gd name="connsiteX30" fmla="*/ 1877017 w 4750825"/>
              <a:gd name="connsiteY30" fmla="*/ 3562739 h 3562739"/>
              <a:gd name="connsiteX31" fmla="*/ 1286967 w 4750825"/>
              <a:gd name="connsiteY31" fmla="*/ 3562739 h 3562739"/>
              <a:gd name="connsiteX32" fmla="*/ 696917 w 4750825"/>
              <a:gd name="connsiteY32" fmla="*/ 3562739 h 3562739"/>
              <a:gd name="connsiteX33" fmla="*/ 222671 w 4750825"/>
              <a:gd name="connsiteY33" fmla="*/ 3562739 h 3562739"/>
              <a:gd name="connsiteX34" fmla="*/ 890685 w 4750825"/>
              <a:gd name="connsiteY34" fmla="*/ 222671 h 3562739"/>
              <a:gd name="connsiteX35" fmla="*/ 668014 w 4750825"/>
              <a:gd name="connsiteY35" fmla="*/ 445342 h 3562739"/>
              <a:gd name="connsiteX36" fmla="*/ 556678 w 4750825"/>
              <a:gd name="connsiteY36" fmla="*/ 334006 h 3562739"/>
              <a:gd name="connsiteX37" fmla="*/ 668014 w 4750825"/>
              <a:gd name="connsiteY37" fmla="*/ 222670 h 3562739"/>
              <a:gd name="connsiteX38" fmla="*/ 890685 w 4750825"/>
              <a:gd name="connsiteY38" fmla="*/ 222671 h 3562739"/>
              <a:gd name="connsiteX0" fmla="*/ 890685 w 4750825"/>
              <a:gd name="connsiteY0" fmla="*/ 222671 h 3562739"/>
              <a:gd name="connsiteX1" fmla="*/ 668014 w 4750825"/>
              <a:gd name="connsiteY1" fmla="*/ 445342 h 3562739"/>
              <a:gd name="connsiteX2" fmla="*/ 556678 w 4750825"/>
              <a:gd name="connsiteY2" fmla="*/ 334006 h 3562739"/>
              <a:gd name="connsiteX3" fmla="*/ 668014 w 4750825"/>
              <a:gd name="connsiteY3" fmla="*/ 222670 h 3562739"/>
              <a:gd name="connsiteX4" fmla="*/ 890685 w 4750825"/>
              <a:gd name="connsiteY4" fmla="*/ 222671 h 3562739"/>
              <a:gd name="connsiteX5" fmla="*/ 445342 w 4750825"/>
              <a:gd name="connsiteY5" fmla="*/ 3340068 h 3562739"/>
              <a:gd name="connsiteX6" fmla="*/ 222671 w 4750825"/>
              <a:gd name="connsiteY6" fmla="*/ 3562739 h 3562739"/>
              <a:gd name="connsiteX7" fmla="*/ 0 w 4750825"/>
              <a:gd name="connsiteY7" fmla="*/ 3340068 h 3562739"/>
              <a:gd name="connsiteX8" fmla="*/ 222671 w 4750825"/>
              <a:gd name="connsiteY8" fmla="*/ 3117397 h 3562739"/>
              <a:gd name="connsiteX9" fmla="*/ 334007 w 4750825"/>
              <a:gd name="connsiteY9" fmla="*/ 3228733 h 3562739"/>
              <a:gd name="connsiteX10" fmla="*/ 222671 w 4750825"/>
              <a:gd name="connsiteY10" fmla="*/ 3340069 h 3562739"/>
              <a:gd name="connsiteX11" fmla="*/ 445342 w 4750825"/>
              <a:gd name="connsiteY11" fmla="*/ 3340068 h 3562739"/>
              <a:gd name="connsiteX0" fmla="*/ 445342 w 4750825"/>
              <a:gd name="connsiteY0" fmla="*/ 3117397 h 3562739"/>
              <a:gd name="connsiteX1" fmla="*/ 445342 w 4750825"/>
              <a:gd name="connsiteY1" fmla="*/ 2480557 h 3562739"/>
              <a:gd name="connsiteX2" fmla="*/ 445342 w 4750825"/>
              <a:gd name="connsiteY2" fmla="*/ 1988454 h 3562739"/>
              <a:gd name="connsiteX3" fmla="*/ 445342 w 4750825"/>
              <a:gd name="connsiteY3" fmla="*/ 1351614 h 3562739"/>
              <a:gd name="connsiteX4" fmla="*/ 445342 w 4750825"/>
              <a:gd name="connsiteY4" fmla="*/ 830563 h 3562739"/>
              <a:gd name="connsiteX5" fmla="*/ 445342 w 4750825"/>
              <a:gd name="connsiteY5" fmla="*/ 222671 h 3562739"/>
              <a:gd name="connsiteX6" fmla="*/ 668013 w 4750825"/>
              <a:gd name="connsiteY6" fmla="*/ 0 h 3562739"/>
              <a:gd name="connsiteX7" fmla="*/ 1103657 w 4750825"/>
              <a:gd name="connsiteY7" fmla="*/ 0 h 3562739"/>
              <a:gd name="connsiteX8" fmla="*/ 1655106 w 4750825"/>
              <a:gd name="connsiteY8" fmla="*/ 0 h 3562739"/>
              <a:gd name="connsiteX9" fmla="*/ 2167954 w 4750825"/>
              <a:gd name="connsiteY9" fmla="*/ 0 h 3562739"/>
              <a:gd name="connsiteX10" fmla="*/ 2642199 w 4750825"/>
              <a:gd name="connsiteY10" fmla="*/ 0 h 3562739"/>
              <a:gd name="connsiteX11" fmla="*/ 3232250 w 4750825"/>
              <a:gd name="connsiteY11" fmla="*/ 0 h 3562739"/>
              <a:gd name="connsiteX12" fmla="*/ 3860901 w 4750825"/>
              <a:gd name="connsiteY12" fmla="*/ 0 h 3562739"/>
              <a:gd name="connsiteX13" fmla="*/ 4528154 w 4750825"/>
              <a:gd name="connsiteY13" fmla="*/ 0 h 3562739"/>
              <a:gd name="connsiteX14" fmla="*/ 4750825 w 4750825"/>
              <a:gd name="connsiteY14" fmla="*/ 222671 h 3562739"/>
              <a:gd name="connsiteX15" fmla="*/ 4528154 w 4750825"/>
              <a:gd name="connsiteY15" fmla="*/ 445342 h 3562739"/>
              <a:gd name="connsiteX16" fmla="*/ 4305483 w 4750825"/>
              <a:gd name="connsiteY16" fmla="*/ 445342 h 3562739"/>
              <a:gd name="connsiteX17" fmla="*/ 4305483 w 4750825"/>
              <a:gd name="connsiteY17" fmla="*/ 966393 h 3562739"/>
              <a:gd name="connsiteX18" fmla="*/ 4305483 w 4750825"/>
              <a:gd name="connsiteY18" fmla="*/ 1487443 h 3562739"/>
              <a:gd name="connsiteX19" fmla="*/ 4305483 w 4750825"/>
              <a:gd name="connsiteY19" fmla="*/ 2124283 h 3562739"/>
              <a:gd name="connsiteX20" fmla="*/ 4305483 w 4750825"/>
              <a:gd name="connsiteY20" fmla="*/ 2616387 h 3562739"/>
              <a:gd name="connsiteX21" fmla="*/ 4305483 w 4750825"/>
              <a:gd name="connsiteY21" fmla="*/ 3340068 h 3562739"/>
              <a:gd name="connsiteX22" fmla="*/ 4082812 w 4750825"/>
              <a:gd name="connsiteY22" fmla="*/ 3562739 h 3562739"/>
              <a:gd name="connsiteX23" fmla="*/ 3608566 w 4750825"/>
              <a:gd name="connsiteY23" fmla="*/ 3562739 h 3562739"/>
              <a:gd name="connsiteX24" fmla="*/ 3095719 w 4750825"/>
              <a:gd name="connsiteY24" fmla="*/ 3562739 h 3562739"/>
              <a:gd name="connsiteX25" fmla="*/ 2544270 w 4750825"/>
              <a:gd name="connsiteY25" fmla="*/ 3562739 h 3562739"/>
              <a:gd name="connsiteX26" fmla="*/ 1915619 w 4750825"/>
              <a:gd name="connsiteY26" fmla="*/ 3562739 h 3562739"/>
              <a:gd name="connsiteX27" fmla="*/ 1441373 w 4750825"/>
              <a:gd name="connsiteY27" fmla="*/ 3562739 h 3562739"/>
              <a:gd name="connsiteX28" fmla="*/ 1005728 w 4750825"/>
              <a:gd name="connsiteY28" fmla="*/ 3562739 h 3562739"/>
              <a:gd name="connsiteX29" fmla="*/ 222671 w 4750825"/>
              <a:gd name="connsiteY29" fmla="*/ 3562739 h 3562739"/>
              <a:gd name="connsiteX30" fmla="*/ 0 w 4750825"/>
              <a:gd name="connsiteY30" fmla="*/ 3340068 h 3562739"/>
              <a:gd name="connsiteX31" fmla="*/ 222671 w 4750825"/>
              <a:gd name="connsiteY31" fmla="*/ 3117397 h 3562739"/>
              <a:gd name="connsiteX32" fmla="*/ 445342 w 4750825"/>
              <a:gd name="connsiteY32" fmla="*/ 3117397 h 3562739"/>
              <a:gd name="connsiteX33" fmla="*/ 668014 w 4750825"/>
              <a:gd name="connsiteY33" fmla="*/ 0 h 3562739"/>
              <a:gd name="connsiteX34" fmla="*/ 890685 w 4750825"/>
              <a:gd name="connsiteY34" fmla="*/ 222671 h 3562739"/>
              <a:gd name="connsiteX35" fmla="*/ 668014 w 4750825"/>
              <a:gd name="connsiteY35" fmla="*/ 445342 h 3562739"/>
              <a:gd name="connsiteX36" fmla="*/ 556678 w 4750825"/>
              <a:gd name="connsiteY36" fmla="*/ 334006 h 3562739"/>
              <a:gd name="connsiteX37" fmla="*/ 668014 w 4750825"/>
              <a:gd name="connsiteY37" fmla="*/ 222670 h 3562739"/>
              <a:gd name="connsiteX38" fmla="*/ 890685 w 4750825"/>
              <a:gd name="connsiteY38" fmla="*/ 222671 h 3562739"/>
              <a:gd name="connsiteX39" fmla="*/ 4305483 w 4750825"/>
              <a:gd name="connsiteY39" fmla="*/ 445342 h 3562739"/>
              <a:gd name="connsiteX40" fmla="*/ 3858594 w 4750825"/>
              <a:gd name="connsiteY40" fmla="*/ 445342 h 3562739"/>
              <a:gd name="connsiteX41" fmla="*/ 3411705 w 4750825"/>
              <a:gd name="connsiteY41" fmla="*/ 445342 h 3562739"/>
              <a:gd name="connsiteX42" fmla="*/ 2928441 w 4750825"/>
              <a:gd name="connsiteY42" fmla="*/ 445342 h 3562739"/>
              <a:gd name="connsiteX43" fmla="*/ 2517927 w 4750825"/>
              <a:gd name="connsiteY43" fmla="*/ 445342 h 3562739"/>
              <a:gd name="connsiteX44" fmla="*/ 2071038 w 4750825"/>
              <a:gd name="connsiteY44" fmla="*/ 445342 h 3562739"/>
              <a:gd name="connsiteX45" fmla="*/ 1515025 w 4750825"/>
              <a:gd name="connsiteY45" fmla="*/ 445342 h 3562739"/>
              <a:gd name="connsiteX46" fmla="*/ 668014 w 4750825"/>
              <a:gd name="connsiteY46" fmla="*/ 445342 h 3562739"/>
              <a:gd name="connsiteX47" fmla="*/ 222671 w 4750825"/>
              <a:gd name="connsiteY47" fmla="*/ 3117397 h 3562739"/>
              <a:gd name="connsiteX48" fmla="*/ 334007 w 4750825"/>
              <a:gd name="connsiteY48" fmla="*/ 3228733 h 3562739"/>
              <a:gd name="connsiteX49" fmla="*/ 222671 w 4750825"/>
              <a:gd name="connsiteY49" fmla="*/ 3340069 h 3562739"/>
              <a:gd name="connsiteX50" fmla="*/ 445342 w 4750825"/>
              <a:gd name="connsiteY50" fmla="*/ 3340068 h 3562739"/>
              <a:gd name="connsiteX51" fmla="*/ 222671 w 4750825"/>
              <a:gd name="connsiteY51" fmla="*/ 3562739 h 3562739"/>
              <a:gd name="connsiteX52" fmla="*/ 445342 w 4750825"/>
              <a:gd name="connsiteY52" fmla="*/ 3340068 h 3562739"/>
              <a:gd name="connsiteX53" fmla="*/ 445342 w 4750825"/>
              <a:gd name="connsiteY53" fmla="*/ 3117397 h 356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50825" h="3562739" stroke="0" extrusionOk="0">
                <a:moveTo>
                  <a:pt x="222671" y="3562739"/>
                </a:moveTo>
                <a:cubicBezTo>
                  <a:pt x="348221" y="3554360"/>
                  <a:pt x="448835" y="3459723"/>
                  <a:pt x="445342" y="3340068"/>
                </a:cubicBezTo>
                <a:cubicBezTo>
                  <a:pt x="346164" y="3352551"/>
                  <a:pt x="280248" y="3313496"/>
                  <a:pt x="222671" y="3340068"/>
                </a:cubicBezTo>
                <a:cubicBezTo>
                  <a:pt x="279764" y="3348802"/>
                  <a:pt x="328274" y="3288399"/>
                  <a:pt x="334007" y="3228732"/>
                </a:cubicBezTo>
                <a:cubicBezTo>
                  <a:pt x="332368" y="3168499"/>
                  <a:pt x="278485" y="3116424"/>
                  <a:pt x="222671" y="3117396"/>
                </a:cubicBezTo>
                <a:cubicBezTo>
                  <a:pt x="315688" y="3102784"/>
                  <a:pt x="337494" y="3122491"/>
                  <a:pt x="445342" y="3117397"/>
                </a:cubicBezTo>
                <a:cubicBezTo>
                  <a:pt x="419679" y="2881611"/>
                  <a:pt x="481384" y="2764566"/>
                  <a:pt x="445342" y="2625294"/>
                </a:cubicBezTo>
                <a:cubicBezTo>
                  <a:pt x="409300" y="2486022"/>
                  <a:pt x="473589" y="2139372"/>
                  <a:pt x="445342" y="2017401"/>
                </a:cubicBezTo>
                <a:cubicBezTo>
                  <a:pt x="417095" y="1895430"/>
                  <a:pt x="504420" y="1648786"/>
                  <a:pt x="445342" y="1496350"/>
                </a:cubicBezTo>
                <a:cubicBezTo>
                  <a:pt x="386264" y="1343914"/>
                  <a:pt x="504977" y="1039469"/>
                  <a:pt x="445342" y="859511"/>
                </a:cubicBezTo>
                <a:cubicBezTo>
                  <a:pt x="385707" y="679553"/>
                  <a:pt x="507968" y="357051"/>
                  <a:pt x="445342" y="222671"/>
                </a:cubicBezTo>
                <a:cubicBezTo>
                  <a:pt x="451028" y="88517"/>
                  <a:pt x="537596" y="-2201"/>
                  <a:pt x="668013" y="0"/>
                </a:cubicBezTo>
                <a:cubicBezTo>
                  <a:pt x="826963" y="-48596"/>
                  <a:pt x="938242" y="13219"/>
                  <a:pt x="1103657" y="0"/>
                </a:cubicBezTo>
                <a:cubicBezTo>
                  <a:pt x="1269072" y="-13219"/>
                  <a:pt x="1403815" y="50937"/>
                  <a:pt x="1577903" y="0"/>
                </a:cubicBezTo>
                <a:cubicBezTo>
                  <a:pt x="1751991" y="-50937"/>
                  <a:pt x="1895474" y="36322"/>
                  <a:pt x="2206555" y="0"/>
                </a:cubicBezTo>
                <a:cubicBezTo>
                  <a:pt x="2517636" y="-36322"/>
                  <a:pt x="2622377" y="11816"/>
                  <a:pt x="2835206" y="0"/>
                </a:cubicBezTo>
                <a:cubicBezTo>
                  <a:pt x="3048035" y="-11816"/>
                  <a:pt x="3294111" y="1402"/>
                  <a:pt x="3463858" y="0"/>
                </a:cubicBezTo>
                <a:cubicBezTo>
                  <a:pt x="3633605" y="-1402"/>
                  <a:pt x="4060919" y="114997"/>
                  <a:pt x="4528154" y="0"/>
                </a:cubicBezTo>
                <a:cubicBezTo>
                  <a:pt x="4664051" y="27631"/>
                  <a:pt x="4758696" y="78192"/>
                  <a:pt x="4750825" y="222671"/>
                </a:cubicBezTo>
                <a:cubicBezTo>
                  <a:pt x="4736260" y="368125"/>
                  <a:pt x="4649154" y="455132"/>
                  <a:pt x="4528154" y="445342"/>
                </a:cubicBezTo>
                <a:cubicBezTo>
                  <a:pt x="4417131" y="453100"/>
                  <a:pt x="4390087" y="419497"/>
                  <a:pt x="4305483" y="445342"/>
                </a:cubicBezTo>
                <a:cubicBezTo>
                  <a:pt x="4364514" y="660517"/>
                  <a:pt x="4283187" y="894911"/>
                  <a:pt x="4305483" y="1082182"/>
                </a:cubicBezTo>
                <a:cubicBezTo>
                  <a:pt x="4327779" y="1269453"/>
                  <a:pt x="4251845" y="1377427"/>
                  <a:pt x="4305483" y="1574285"/>
                </a:cubicBezTo>
                <a:cubicBezTo>
                  <a:pt x="4359121" y="1771143"/>
                  <a:pt x="4248767" y="1853894"/>
                  <a:pt x="4305483" y="2124283"/>
                </a:cubicBezTo>
                <a:cubicBezTo>
                  <a:pt x="4362199" y="2394672"/>
                  <a:pt x="4278640" y="2375345"/>
                  <a:pt x="4305483" y="2616387"/>
                </a:cubicBezTo>
                <a:cubicBezTo>
                  <a:pt x="4332326" y="2857429"/>
                  <a:pt x="4297735" y="3099578"/>
                  <a:pt x="4305483" y="3340068"/>
                </a:cubicBezTo>
                <a:cubicBezTo>
                  <a:pt x="4323656" y="3463102"/>
                  <a:pt x="4202833" y="3557175"/>
                  <a:pt x="4082812" y="3562739"/>
                </a:cubicBezTo>
                <a:cubicBezTo>
                  <a:pt x="3828118" y="3624714"/>
                  <a:pt x="3700120" y="3504107"/>
                  <a:pt x="3454160" y="3562739"/>
                </a:cubicBezTo>
                <a:cubicBezTo>
                  <a:pt x="3208200" y="3621371"/>
                  <a:pt x="3080409" y="3515804"/>
                  <a:pt x="2979915" y="3562739"/>
                </a:cubicBezTo>
                <a:cubicBezTo>
                  <a:pt x="2879422" y="3609674"/>
                  <a:pt x="2592537" y="3557451"/>
                  <a:pt x="2428466" y="3562739"/>
                </a:cubicBezTo>
                <a:cubicBezTo>
                  <a:pt x="2264395" y="3568027"/>
                  <a:pt x="2099612" y="3549411"/>
                  <a:pt x="1877017" y="3562739"/>
                </a:cubicBezTo>
                <a:cubicBezTo>
                  <a:pt x="1654422" y="3576067"/>
                  <a:pt x="1507879" y="3520391"/>
                  <a:pt x="1286967" y="3562739"/>
                </a:cubicBezTo>
                <a:cubicBezTo>
                  <a:pt x="1066055" y="3605087"/>
                  <a:pt x="914962" y="3523974"/>
                  <a:pt x="696917" y="3562739"/>
                </a:cubicBezTo>
                <a:cubicBezTo>
                  <a:pt x="478872" y="3601504"/>
                  <a:pt x="358101" y="3541111"/>
                  <a:pt x="222671" y="3562739"/>
                </a:cubicBezTo>
                <a:close/>
                <a:moveTo>
                  <a:pt x="890685" y="222671"/>
                </a:moveTo>
                <a:cubicBezTo>
                  <a:pt x="892873" y="340004"/>
                  <a:pt x="793613" y="416584"/>
                  <a:pt x="668014" y="445342"/>
                </a:cubicBezTo>
                <a:cubicBezTo>
                  <a:pt x="603336" y="432903"/>
                  <a:pt x="561266" y="392588"/>
                  <a:pt x="556678" y="334006"/>
                </a:cubicBezTo>
                <a:cubicBezTo>
                  <a:pt x="553586" y="265545"/>
                  <a:pt x="618454" y="231449"/>
                  <a:pt x="668014" y="222670"/>
                </a:cubicBezTo>
                <a:cubicBezTo>
                  <a:pt x="736263" y="215177"/>
                  <a:pt x="787126" y="237156"/>
                  <a:pt x="890685" y="222671"/>
                </a:cubicBezTo>
                <a:close/>
              </a:path>
              <a:path w="4750825" h="3562739" fill="darkenLess" stroke="0" extrusionOk="0">
                <a:moveTo>
                  <a:pt x="890685" y="222671"/>
                </a:moveTo>
                <a:cubicBezTo>
                  <a:pt x="889485" y="365519"/>
                  <a:pt x="802394" y="449081"/>
                  <a:pt x="668014" y="445342"/>
                </a:cubicBezTo>
                <a:cubicBezTo>
                  <a:pt x="604416" y="451548"/>
                  <a:pt x="558594" y="393033"/>
                  <a:pt x="556678" y="334006"/>
                </a:cubicBezTo>
                <a:cubicBezTo>
                  <a:pt x="562069" y="274906"/>
                  <a:pt x="603786" y="234858"/>
                  <a:pt x="668014" y="222670"/>
                </a:cubicBezTo>
                <a:cubicBezTo>
                  <a:pt x="744178" y="201937"/>
                  <a:pt x="813240" y="235130"/>
                  <a:pt x="890685" y="222671"/>
                </a:cubicBezTo>
                <a:close/>
                <a:moveTo>
                  <a:pt x="445342" y="3340068"/>
                </a:moveTo>
                <a:cubicBezTo>
                  <a:pt x="441996" y="3447884"/>
                  <a:pt x="369629" y="3570501"/>
                  <a:pt x="222671" y="3562739"/>
                </a:cubicBezTo>
                <a:cubicBezTo>
                  <a:pt x="111165" y="3553560"/>
                  <a:pt x="-4877" y="3491135"/>
                  <a:pt x="0" y="3340068"/>
                </a:cubicBezTo>
                <a:cubicBezTo>
                  <a:pt x="659" y="3198506"/>
                  <a:pt x="125020" y="3121329"/>
                  <a:pt x="222671" y="3117397"/>
                </a:cubicBezTo>
                <a:cubicBezTo>
                  <a:pt x="285597" y="3113153"/>
                  <a:pt x="334116" y="3181994"/>
                  <a:pt x="334007" y="3228733"/>
                </a:cubicBezTo>
                <a:cubicBezTo>
                  <a:pt x="340879" y="3275855"/>
                  <a:pt x="290093" y="3335370"/>
                  <a:pt x="222671" y="3340069"/>
                </a:cubicBezTo>
                <a:cubicBezTo>
                  <a:pt x="277074" y="3324953"/>
                  <a:pt x="347310" y="3348255"/>
                  <a:pt x="445342" y="3340068"/>
                </a:cubicBezTo>
                <a:close/>
              </a:path>
              <a:path w="4750825" h="3562739" fill="none" extrusionOk="0">
                <a:moveTo>
                  <a:pt x="445342" y="3117397"/>
                </a:moveTo>
                <a:cubicBezTo>
                  <a:pt x="416444" y="2838181"/>
                  <a:pt x="476651" y="2615411"/>
                  <a:pt x="445342" y="2480557"/>
                </a:cubicBezTo>
                <a:cubicBezTo>
                  <a:pt x="414033" y="2345703"/>
                  <a:pt x="489719" y="2177106"/>
                  <a:pt x="445342" y="1988454"/>
                </a:cubicBezTo>
                <a:cubicBezTo>
                  <a:pt x="400965" y="1799802"/>
                  <a:pt x="478484" y="1537367"/>
                  <a:pt x="445342" y="1351614"/>
                </a:cubicBezTo>
                <a:cubicBezTo>
                  <a:pt x="412200" y="1165861"/>
                  <a:pt x="478684" y="1078784"/>
                  <a:pt x="445342" y="830563"/>
                </a:cubicBezTo>
                <a:cubicBezTo>
                  <a:pt x="412000" y="582342"/>
                  <a:pt x="513443" y="509807"/>
                  <a:pt x="445342" y="222671"/>
                </a:cubicBezTo>
                <a:cubicBezTo>
                  <a:pt x="478632" y="88788"/>
                  <a:pt x="560811" y="11791"/>
                  <a:pt x="668013" y="0"/>
                </a:cubicBezTo>
                <a:cubicBezTo>
                  <a:pt x="810309" y="-40623"/>
                  <a:pt x="917198" y="30348"/>
                  <a:pt x="1103657" y="0"/>
                </a:cubicBezTo>
                <a:cubicBezTo>
                  <a:pt x="1290116" y="-30348"/>
                  <a:pt x="1504096" y="56743"/>
                  <a:pt x="1655106" y="0"/>
                </a:cubicBezTo>
                <a:cubicBezTo>
                  <a:pt x="1806116" y="-56743"/>
                  <a:pt x="2014459" y="23679"/>
                  <a:pt x="2167954" y="0"/>
                </a:cubicBezTo>
                <a:cubicBezTo>
                  <a:pt x="2321449" y="-23679"/>
                  <a:pt x="2469589" y="13500"/>
                  <a:pt x="2642199" y="0"/>
                </a:cubicBezTo>
                <a:cubicBezTo>
                  <a:pt x="2814810" y="-13500"/>
                  <a:pt x="2983695" y="66476"/>
                  <a:pt x="3232250" y="0"/>
                </a:cubicBezTo>
                <a:cubicBezTo>
                  <a:pt x="3480805" y="-66476"/>
                  <a:pt x="3683463" y="28664"/>
                  <a:pt x="3860901" y="0"/>
                </a:cubicBezTo>
                <a:cubicBezTo>
                  <a:pt x="4038339" y="-28664"/>
                  <a:pt x="4276246" y="6122"/>
                  <a:pt x="4528154" y="0"/>
                </a:cubicBezTo>
                <a:cubicBezTo>
                  <a:pt x="4647568" y="-4"/>
                  <a:pt x="4771206" y="82948"/>
                  <a:pt x="4750825" y="222671"/>
                </a:cubicBezTo>
                <a:cubicBezTo>
                  <a:pt x="4782816" y="336214"/>
                  <a:pt x="4639661" y="462122"/>
                  <a:pt x="4528154" y="445342"/>
                </a:cubicBezTo>
                <a:cubicBezTo>
                  <a:pt x="4435102" y="448483"/>
                  <a:pt x="4380918" y="418836"/>
                  <a:pt x="4305483" y="445342"/>
                </a:cubicBezTo>
                <a:cubicBezTo>
                  <a:pt x="4317813" y="572761"/>
                  <a:pt x="4285367" y="792691"/>
                  <a:pt x="4305483" y="966393"/>
                </a:cubicBezTo>
                <a:cubicBezTo>
                  <a:pt x="4325599" y="1140095"/>
                  <a:pt x="4269612" y="1316529"/>
                  <a:pt x="4305483" y="1487443"/>
                </a:cubicBezTo>
                <a:cubicBezTo>
                  <a:pt x="4341354" y="1658357"/>
                  <a:pt x="4232470" y="1907531"/>
                  <a:pt x="4305483" y="2124283"/>
                </a:cubicBezTo>
                <a:cubicBezTo>
                  <a:pt x="4378496" y="2341035"/>
                  <a:pt x="4281903" y="2415440"/>
                  <a:pt x="4305483" y="2616387"/>
                </a:cubicBezTo>
                <a:cubicBezTo>
                  <a:pt x="4329063" y="2817334"/>
                  <a:pt x="4258951" y="3128553"/>
                  <a:pt x="4305483" y="3340068"/>
                </a:cubicBezTo>
                <a:cubicBezTo>
                  <a:pt x="4305471" y="3487992"/>
                  <a:pt x="4202287" y="3598833"/>
                  <a:pt x="4082812" y="3562739"/>
                </a:cubicBezTo>
                <a:cubicBezTo>
                  <a:pt x="3947737" y="3618852"/>
                  <a:pt x="3755162" y="3516525"/>
                  <a:pt x="3608566" y="3562739"/>
                </a:cubicBezTo>
                <a:cubicBezTo>
                  <a:pt x="3461970" y="3608953"/>
                  <a:pt x="3214648" y="3507183"/>
                  <a:pt x="3095719" y="3562739"/>
                </a:cubicBezTo>
                <a:cubicBezTo>
                  <a:pt x="2976790" y="3618295"/>
                  <a:pt x="2777483" y="3555979"/>
                  <a:pt x="2544270" y="3562739"/>
                </a:cubicBezTo>
                <a:cubicBezTo>
                  <a:pt x="2311057" y="3569499"/>
                  <a:pt x="2053891" y="3540897"/>
                  <a:pt x="1915619" y="3562739"/>
                </a:cubicBezTo>
                <a:cubicBezTo>
                  <a:pt x="1777347" y="3584581"/>
                  <a:pt x="1537171" y="3536921"/>
                  <a:pt x="1441373" y="3562739"/>
                </a:cubicBezTo>
                <a:cubicBezTo>
                  <a:pt x="1345575" y="3588557"/>
                  <a:pt x="1177572" y="3553835"/>
                  <a:pt x="1005728" y="3562739"/>
                </a:cubicBezTo>
                <a:cubicBezTo>
                  <a:pt x="833884" y="3571643"/>
                  <a:pt x="494414" y="3473189"/>
                  <a:pt x="222671" y="3562739"/>
                </a:cubicBezTo>
                <a:cubicBezTo>
                  <a:pt x="91596" y="3568911"/>
                  <a:pt x="10706" y="3469822"/>
                  <a:pt x="0" y="3340068"/>
                </a:cubicBezTo>
                <a:cubicBezTo>
                  <a:pt x="2209" y="3213563"/>
                  <a:pt x="79562" y="3102144"/>
                  <a:pt x="222671" y="3117397"/>
                </a:cubicBezTo>
                <a:cubicBezTo>
                  <a:pt x="288000" y="3098675"/>
                  <a:pt x="335636" y="3139505"/>
                  <a:pt x="445342" y="3117397"/>
                </a:cubicBezTo>
                <a:close/>
                <a:moveTo>
                  <a:pt x="668014" y="0"/>
                </a:moveTo>
                <a:cubicBezTo>
                  <a:pt x="761548" y="12312"/>
                  <a:pt x="904008" y="86825"/>
                  <a:pt x="890685" y="222671"/>
                </a:cubicBezTo>
                <a:cubicBezTo>
                  <a:pt x="912803" y="347632"/>
                  <a:pt x="797077" y="446950"/>
                  <a:pt x="668014" y="445342"/>
                </a:cubicBezTo>
                <a:cubicBezTo>
                  <a:pt x="621364" y="453476"/>
                  <a:pt x="565424" y="405828"/>
                  <a:pt x="556678" y="334006"/>
                </a:cubicBezTo>
                <a:cubicBezTo>
                  <a:pt x="570187" y="274930"/>
                  <a:pt x="612794" y="233410"/>
                  <a:pt x="668014" y="222670"/>
                </a:cubicBezTo>
                <a:cubicBezTo>
                  <a:pt x="746500" y="217403"/>
                  <a:pt x="823348" y="227587"/>
                  <a:pt x="890685" y="222671"/>
                </a:cubicBezTo>
                <a:moveTo>
                  <a:pt x="4305483" y="445342"/>
                </a:moveTo>
                <a:cubicBezTo>
                  <a:pt x="4173938" y="452361"/>
                  <a:pt x="4074736" y="444829"/>
                  <a:pt x="3858594" y="445342"/>
                </a:cubicBezTo>
                <a:cubicBezTo>
                  <a:pt x="3642452" y="445855"/>
                  <a:pt x="3617199" y="421215"/>
                  <a:pt x="3411705" y="445342"/>
                </a:cubicBezTo>
                <a:cubicBezTo>
                  <a:pt x="3206211" y="469469"/>
                  <a:pt x="3057734" y="394395"/>
                  <a:pt x="2928441" y="445342"/>
                </a:cubicBezTo>
                <a:cubicBezTo>
                  <a:pt x="2799148" y="496289"/>
                  <a:pt x="2668237" y="415500"/>
                  <a:pt x="2517927" y="445342"/>
                </a:cubicBezTo>
                <a:cubicBezTo>
                  <a:pt x="2367617" y="475184"/>
                  <a:pt x="2242816" y="400429"/>
                  <a:pt x="2071038" y="445342"/>
                </a:cubicBezTo>
                <a:cubicBezTo>
                  <a:pt x="1899260" y="490255"/>
                  <a:pt x="1654511" y="414094"/>
                  <a:pt x="1515025" y="445342"/>
                </a:cubicBezTo>
                <a:cubicBezTo>
                  <a:pt x="1375539" y="476590"/>
                  <a:pt x="1077731" y="380208"/>
                  <a:pt x="668014" y="445342"/>
                </a:cubicBezTo>
                <a:moveTo>
                  <a:pt x="222671" y="3117397"/>
                </a:moveTo>
                <a:cubicBezTo>
                  <a:pt x="284486" y="3109956"/>
                  <a:pt x="331668" y="3173286"/>
                  <a:pt x="334007" y="3228733"/>
                </a:cubicBezTo>
                <a:cubicBezTo>
                  <a:pt x="343043" y="3294301"/>
                  <a:pt x="292622" y="3338680"/>
                  <a:pt x="222671" y="3340069"/>
                </a:cubicBezTo>
                <a:cubicBezTo>
                  <a:pt x="315549" y="3319793"/>
                  <a:pt x="345271" y="3361610"/>
                  <a:pt x="445342" y="3340068"/>
                </a:cubicBezTo>
                <a:moveTo>
                  <a:pt x="222671" y="3562739"/>
                </a:moveTo>
                <a:cubicBezTo>
                  <a:pt x="331639" y="3550667"/>
                  <a:pt x="439076" y="3461209"/>
                  <a:pt x="445342" y="3340068"/>
                </a:cubicBezTo>
                <a:cubicBezTo>
                  <a:pt x="436524" y="3282266"/>
                  <a:pt x="452270" y="3179942"/>
                  <a:pt x="445342" y="3117397"/>
                </a:cubicBezTo>
              </a:path>
            </a:pathLst>
          </a:custGeom>
          <a:noFill/>
          <a:ln>
            <a:extLst>
              <a:ext uri="{C807C97D-BFC1-408E-A445-0C87EB9F89A2}">
                <ask:lineSketchStyleProps xmlns:ask="http://schemas.microsoft.com/office/drawing/2018/sketchyshapes" sd="3895054803">
                  <a:prstGeom prst="verticalScroll">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 name="TextBox 7">
            <a:extLst>
              <a:ext uri="{FF2B5EF4-FFF2-40B4-BE49-F238E27FC236}">
                <a16:creationId xmlns:a16="http://schemas.microsoft.com/office/drawing/2014/main" id="{E2A48ADF-F0DA-A284-110B-4740663A834A}"/>
              </a:ext>
            </a:extLst>
          </p:cNvPr>
          <p:cNvSpPr txBox="1"/>
          <p:nvPr/>
        </p:nvSpPr>
        <p:spPr>
          <a:xfrm>
            <a:off x="6458989" y="2505669"/>
            <a:ext cx="3800133" cy="2492990"/>
          </a:xfrm>
          <a:prstGeom prst="rect">
            <a:avLst/>
          </a:prstGeom>
          <a:noFill/>
        </p:spPr>
        <p:txBody>
          <a:bodyPr wrap="square" rtlCol="0">
            <a:spAutoFit/>
          </a:bodyPr>
          <a:lstStyle/>
          <a:p>
            <a:r>
              <a:rPr lang="en-US" sz="1200" dirty="0">
                <a:solidFill>
                  <a:srgbClr val="00B050"/>
                </a:solidFill>
                <a:latin typeface="Menlo" panose="020B0609030804020204" pitchFamily="49" charset="0"/>
                <a:ea typeface="Menlo" panose="020B0609030804020204" pitchFamily="49" charset="0"/>
                <a:cs typeface="Menlo" panose="020B0609030804020204" pitchFamily="49" charset="0"/>
              </a:rPr>
              <a:t>contract</a:t>
            </a:r>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75000"/>
                  </a:schemeClr>
                </a:solidFill>
                <a:latin typeface="Menlo" panose="020B0609030804020204" pitchFamily="49" charset="0"/>
                <a:ea typeface="Menlo" panose="020B0609030804020204" pitchFamily="49" charset="0"/>
                <a:cs typeface="Menlo" panose="020B0609030804020204" pitchFamily="49" charset="0"/>
              </a:rPr>
              <a:t>MEV</a:t>
            </a:r>
            <a:r>
              <a:rPr lang="en-US" sz="1200" dirty="0">
                <a:latin typeface="Menlo" panose="020B0609030804020204" pitchFamily="49" charset="0"/>
                <a:ea typeface="Menlo" panose="020B0609030804020204" pitchFamily="49" charset="0"/>
                <a:cs typeface="Menlo" panose="020B0609030804020204" pitchFamily="49" charset="0"/>
              </a:rPr>
              <a:t> {</a:t>
            </a:r>
          </a:p>
          <a:p>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f</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unction </a:t>
            </a:r>
            <a:r>
              <a:rPr lang="en-CN" sz="1200" dirty="0">
                <a:solidFill>
                  <a:srgbClr val="7030A0"/>
                </a:solidFill>
                <a:latin typeface="Menlo" panose="020B0609030804020204" pitchFamily="49" charset="0"/>
                <a:ea typeface="Menlo" panose="020B0609030804020204" pitchFamily="49" charset="0"/>
                <a:cs typeface="Menlo" panose="020B0609030804020204" pitchFamily="49" charset="0"/>
              </a:rPr>
              <a:t>arb</a:t>
            </a:r>
            <a:r>
              <a:rPr lang="en-CN" sz="1200" dirty="0">
                <a:latin typeface="Menlo" panose="020B0609030804020204" pitchFamily="49" charset="0"/>
                <a:ea typeface="Menlo" panose="020B0609030804020204" pitchFamily="49" charset="0"/>
                <a:cs typeface="Menlo" panose="020B0609030804020204" pitchFamily="49" charset="0"/>
              </a:rPr>
              <a:t>(</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x,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uint</a:t>
            </a:r>
            <a:r>
              <a:rPr lang="en-CN" sz="1200" dirty="0">
                <a:latin typeface="Menlo" panose="020B0609030804020204" pitchFamily="49" charset="0"/>
                <a:ea typeface="Menlo" panose="020B0609030804020204" pitchFamily="49" charset="0"/>
                <a:cs typeface="Menlo" panose="020B0609030804020204" pitchFamily="49" charset="0"/>
              </a:rPr>
              <a:t> y) </a:t>
            </a:r>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public</a:t>
            </a:r>
            <a:r>
              <a:rPr lang="en-CN" sz="1200" dirty="0">
                <a:latin typeface="Menlo" panose="020B0609030804020204" pitchFamily="49" charset="0"/>
                <a:ea typeface="Menlo" panose="020B0609030804020204" pitchFamily="49" charset="0"/>
                <a:cs typeface="Menlo" panose="020B0609030804020204" pitchFamily="49" charset="0"/>
              </a:rPr>
              <a:t> {</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swapETHtoUSDC(x);</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swapUSDCtoETH(y);</a:t>
            </a:r>
          </a:p>
          <a:p>
            <a:endParaRPr lang="en-CN" sz="1200" dirty="0">
              <a:latin typeface="Menlo" panose="020B0609030804020204" pitchFamily="49" charset="0"/>
              <a:ea typeface="Menlo" panose="020B0609030804020204" pitchFamily="49" charset="0"/>
              <a:cs typeface="Menlo" panose="020B0609030804020204" pitchFamily="49" charset="0"/>
            </a:endParaRPr>
          </a:p>
          <a:p>
            <a:r>
              <a:rPr lang="en-CN" sz="1200" dirty="0">
                <a:latin typeface="Menlo" panose="020B0609030804020204" pitchFamily="49" charset="0"/>
                <a:ea typeface="Menlo" panose="020B0609030804020204" pitchFamily="49" charset="0"/>
                <a:cs typeface="Menlo" panose="020B0609030804020204" pitchFamily="49" charset="0"/>
              </a:rPr>
              <a:t>    </a:t>
            </a:r>
            <a:r>
              <a:rPr lang="en-CN" sz="1200" dirty="0">
                <a:solidFill>
                  <a:srgbClr val="00B050"/>
                </a:solidFill>
                <a:latin typeface="Menlo" panose="020B0609030804020204" pitchFamily="49" charset="0"/>
                <a:ea typeface="Menlo" panose="020B0609030804020204" pitchFamily="49" charset="0"/>
                <a:cs typeface="Menlo" panose="020B0609030804020204" pitchFamily="49" charset="0"/>
              </a:rPr>
              <a:t>msg.sender</a:t>
            </a:r>
            <a:r>
              <a:rPr lang="en-CN" sz="1200" dirty="0">
                <a:latin typeface="Menlo" panose="020B0609030804020204" pitchFamily="49" charset="0"/>
                <a:ea typeface="Menlo" panose="020B0609030804020204" pitchFamily="49" charset="0"/>
                <a:cs typeface="Menlo" panose="020B0609030804020204" pitchFamily="49" charset="0"/>
              </a:rPr>
              <a:t>.transfer(profit);</a:t>
            </a:r>
          </a:p>
          <a:p>
            <a:r>
              <a:rPr lang="en-CN" sz="1200" dirty="0">
                <a:latin typeface="Menlo" panose="020B0609030804020204" pitchFamily="49" charset="0"/>
                <a:ea typeface="Menlo" panose="020B0609030804020204" pitchFamily="49" charset="0"/>
                <a:cs typeface="Menlo" panose="020B0609030804020204" pitchFamily="49" charset="0"/>
              </a:rPr>
              <a:t>  }</a:t>
            </a:r>
            <a:endParaRPr lang="en-US" sz="1200" dirty="0">
              <a:latin typeface="Menlo" panose="020B0609030804020204" pitchFamily="49" charset="0"/>
              <a:ea typeface="Menlo" panose="020B0609030804020204" pitchFamily="49" charset="0"/>
              <a:cs typeface="Menlo" panose="020B0609030804020204" pitchFamily="49" charset="0"/>
            </a:endParaRPr>
          </a:p>
          <a:p>
            <a:r>
              <a:rPr lang="en-US" sz="1200" dirty="0">
                <a:latin typeface="Menlo" panose="020B0609030804020204" pitchFamily="49" charset="0"/>
                <a:ea typeface="Menlo" panose="020B0609030804020204" pitchFamily="49" charset="0"/>
                <a:cs typeface="Menlo" panose="020B0609030804020204" pitchFamily="49" charset="0"/>
              </a:rPr>
              <a:t>}</a:t>
            </a:r>
          </a:p>
        </p:txBody>
      </p:sp>
      <p:sp>
        <p:nvSpPr>
          <p:cNvPr id="9" name="Rectangle 8">
            <a:extLst>
              <a:ext uri="{FF2B5EF4-FFF2-40B4-BE49-F238E27FC236}">
                <a16:creationId xmlns:a16="http://schemas.microsoft.com/office/drawing/2014/main" id="{E71FF715-C982-5647-7605-73EC6F8F95C6}"/>
              </a:ext>
            </a:extLst>
          </p:cNvPr>
          <p:cNvSpPr/>
          <p:nvPr/>
        </p:nvSpPr>
        <p:spPr>
          <a:xfrm>
            <a:off x="6458988" y="3207949"/>
            <a:ext cx="3878192" cy="375209"/>
          </a:xfrm>
          <a:prstGeom prst="rect">
            <a:avLst/>
          </a:prstGeom>
          <a:solidFill>
            <a:srgbClr val="C00000">
              <a:alpha val="4960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solidFill>
                <a:srgbClr val="C00000"/>
              </a:solidFill>
            </a:endParaRPr>
          </a:p>
        </p:txBody>
      </p:sp>
      <p:sp>
        <p:nvSpPr>
          <p:cNvPr id="4" name="TextBox 3">
            <a:extLst>
              <a:ext uri="{FF2B5EF4-FFF2-40B4-BE49-F238E27FC236}">
                <a16:creationId xmlns:a16="http://schemas.microsoft.com/office/drawing/2014/main" id="{A6A473E7-2E30-E162-524C-2AD95E48CAAC}"/>
              </a:ext>
            </a:extLst>
          </p:cNvPr>
          <p:cNvSpPr txBox="1"/>
          <p:nvPr/>
        </p:nvSpPr>
        <p:spPr>
          <a:xfrm>
            <a:off x="6824444" y="3248753"/>
            <a:ext cx="2957556" cy="276999"/>
          </a:xfrm>
          <a:prstGeom prst="rect">
            <a:avLst/>
          </a:prstGeom>
          <a:noFill/>
        </p:spPr>
        <p:txBody>
          <a:bodyPr wrap="square">
            <a:spAutoFit/>
          </a:bodyPr>
          <a:lstStyle/>
          <a:p>
            <a:r>
              <a:rPr lang="en-CN" sz="1200" dirty="0">
                <a:solidFill>
                  <a:schemeClr val="accent2">
                    <a:lumMod val="50000"/>
                  </a:schemeClr>
                </a:solidFill>
                <a:latin typeface="Menlo" panose="020B0609030804020204" pitchFamily="49" charset="0"/>
                <a:ea typeface="Menlo" panose="020B0609030804020204" pitchFamily="49" charset="0"/>
                <a:cs typeface="Menlo" panose="020B0609030804020204" pitchFamily="49" charset="0"/>
              </a:rPr>
              <a:t>require</a:t>
            </a:r>
            <a:r>
              <a:rPr lang="en-CN" sz="1200" dirty="0">
                <a:latin typeface="Menlo" panose="020B0609030804020204" pitchFamily="49" charset="0"/>
                <a:ea typeface="Menlo" panose="020B0609030804020204" pitchFamily="49" charset="0"/>
                <a:cs typeface="Menlo" panose="020B0609030804020204" pitchFamily="49" charset="0"/>
              </a:rPr>
              <a:t>(</a:t>
            </a:r>
            <a:r>
              <a:rPr lang="en-CN" sz="1200" dirty="0">
                <a:solidFill>
                  <a:srgbClr val="00B050"/>
                </a:solidFill>
                <a:latin typeface="Menlo" panose="020B0609030804020204" pitchFamily="49" charset="0"/>
                <a:ea typeface="Menlo" panose="020B0609030804020204" pitchFamily="49" charset="0"/>
                <a:cs typeface="Menlo" panose="020B0609030804020204" pitchFamily="49" charset="0"/>
              </a:rPr>
              <a:t>msg.sender</a:t>
            </a:r>
            <a:r>
              <a:rPr lang="en-CN" sz="1200" dirty="0">
                <a:latin typeface="Menlo" panose="020B0609030804020204" pitchFamily="49" charset="0"/>
                <a:ea typeface="Menlo" panose="020B0609030804020204" pitchFamily="49" charset="0"/>
                <a:cs typeface="Menlo" panose="020B0609030804020204" pitchFamily="49" charset="0"/>
              </a:rPr>
              <a:t>==0x12..);</a:t>
            </a:r>
            <a:endParaRPr lang="en-CN" sz="1200" dirty="0"/>
          </a:p>
        </p:txBody>
      </p:sp>
      <p:sp>
        <p:nvSpPr>
          <p:cNvPr id="3" name="TextBox 2">
            <a:extLst>
              <a:ext uri="{FF2B5EF4-FFF2-40B4-BE49-F238E27FC236}">
                <a16:creationId xmlns:a16="http://schemas.microsoft.com/office/drawing/2014/main" id="{50A1C687-3AC4-FE86-2E7B-ECFAF6364A6D}"/>
              </a:ext>
            </a:extLst>
          </p:cNvPr>
          <p:cNvSpPr txBox="1"/>
          <p:nvPr/>
        </p:nvSpPr>
        <p:spPr>
          <a:xfrm>
            <a:off x="838200" y="6105001"/>
            <a:ext cx="10435679" cy="461665"/>
          </a:xfrm>
          <a:prstGeom prst="rect">
            <a:avLst/>
          </a:prstGeom>
          <a:noFill/>
        </p:spPr>
        <p:txBody>
          <a:bodyPr wrap="square">
            <a:spAutoFit/>
          </a:bodyPr>
          <a:lstStyle/>
          <a:p>
            <a:r>
              <a:rPr lang="en-US" sz="1200" i="1" dirty="0">
                <a:latin typeface="Helvetica" pitchFamily="2" charset="0"/>
              </a:rPr>
              <a:t>Qin K, Zhou L, Gervais A. Quantifying blockchain extractable value: How dark is the forest?. </a:t>
            </a:r>
            <a:br>
              <a:rPr lang="en-US" sz="1200" i="1" dirty="0">
                <a:latin typeface="Helvetica" pitchFamily="2" charset="0"/>
              </a:rPr>
            </a:br>
            <a:r>
              <a:rPr lang="en-US" sz="1200" i="1" dirty="0">
                <a:latin typeface="Helvetica" pitchFamily="2" charset="0"/>
              </a:rPr>
              <a:t>In 2022 IEEE Symposium on Security and Privacy (SP) 2022 May 22 (pp. 198-214). IEEE.</a:t>
            </a:r>
            <a:endParaRPr lang="en-CN" sz="1200" i="1" dirty="0">
              <a:latin typeface="Helvetica" pitchFamily="2" charset="0"/>
            </a:endParaRPr>
          </a:p>
        </p:txBody>
      </p:sp>
    </p:spTree>
    <p:extLst>
      <p:ext uri="{BB962C8B-B14F-4D97-AF65-F5344CB8AC3E}">
        <p14:creationId xmlns:p14="http://schemas.microsoft.com/office/powerpoint/2010/main" val="193852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4824</TotalTime>
  <Words>2917</Words>
  <Application>Microsoft Macintosh PowerPoint</Application>
  <PresentationFormat>Widescreen</PresentationFormat>
  <Paragraphs>737</Paragraphs>
  <Slides>70</Slides>
  <Notes>17</Notes>
  <HiddenSlides>27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Arial</vt:lpstr>
      <vt:lpstr>Calibri</vt:lpstr>
      <vt:lpstr>Courier New</vt:lpstr>
      <vt:lpstr>Helvetica</vt:lpstr>
      <vt:lpstr>Menlo</vt:lpstr>
      <vt:lpstr>Noto Sans</vt:lpstr>
      <vt:lpstr>source-code-pro</vt:lpstr>
      <vt:lpstr>source-serif-pro</vt:lpstr>
      <vt:lpstr>Times New Roman</vt:lpstr>
      <vt:lpstr>ui-sans-serif</vt:lpstr>
      <vt:lpstr>Wingdings</vt:lpstr>
      <vt:lpstr>Office Theme</vt:lpstr>
      <vt:lpstr>PowerPoint Presentation</vt:lpstr>
      <vt:lpstr>PowerPoint Presentation</vt:lpstr>
      <vt:lpstr>PowerPoint Presentation</vt:lpstr>
      <vt:lpstr>PowerPoint Presentation</vt:lpstr>
      <vt:lpstr>MEV Extraction</vt:lpstr>
      <vt:lpstr>PowerPoint Presentation</vt:lpstr>
      <vt:lpstr>PowerPoint Presentation</vt:lpstr>
      <vt:lpstr>Imitation</vt:lpstr>
      <vt:lpstr>Naive Imitation</vt:lpstr>
      <vt:lpstr>PowerPoint Presentation</vt:lpstr>
      <vt:lpstr>Ape — Generalized Imitation</vt:lpstr>
      <vt:lpstr>Imitation Results</vt:lpstr>
      <vt:lpstr>Defence in Depth</vt:lpstr>
      <vt:lpstr>PowerPoint Presentation</vt:lpstr>
      <vt:lpstr>GPT Training Pipeline</vt:lpstr>
      <vt:lpstr>Contributions</vt:lpstr>
      <vt:lpstr>Threat Model</vt:lpstr>
      <vt:lpstr>Challenges of conventional ML-based IDS</vt:lpstr>
      <vt:lpstr>IDS based on estimated likelihood rank</vt:lpstr>
      <vt:lpstr>BlockGPT</vt:lpstr>
      <vt:lpstr>BlockGPT Advantages</vt:lpstr>
      <vt:lpstr>Dataset</vt:lpstr>
      <vt:lpstr>Dataset</vt:lpstr>
      <vt:lpstr>BlockGPT Architecture</vt:lpstr>
      <vt:lpstr>Tokenization: from raw trace to tokens</vt:lpstr>
      <vt:lpstr>Tokenization Challenges</vt:lpstr>
      <vt:lpstr>Transformer-based trace embedding</vt:lpstr>
      <vt:lpstr>PowerPoint Presentation</vt:lpstr>
      <vt:lpstr>Attacks ranked as most abnormal</vt:lpstr>
      <vt:lpstr>Conclusions</vt:lpstr>
      <vt:lpstr>PowerPoint Presentation</vt:lpstr>
      <vt:lpstr>Mutation Testing</vt:lpstr>
      <vt:lpstr>Chain of Thought</vt:lpstr>
      <vt:lpstr>Related Work Landscape</vt:lpstr>
      <vt:lpstr>Elastic Swap Attack (Dec-13-2022)</vt:lpstr>
      <vt:lpstr>Elastic Swap Attack (Dec-13-2022)</vt:lpstr>
      <vt:lpstr>Transformer and Language Models</vt:lpstr>
      <vt:lpstr>Intrusion Detection with BlockGPT</vt:lpstr>
      <vt:lpstr>BlockGPT IDS Performance</vt:lpstr>
      <vt:lpstr>Case Study #1: Beanstalk (Observable Adv)</vt:lpstr>
      <vt:lpstr>Case Study #2: Revest (Hidden Adv)</vt:lpstr>
      <vt:lpstr>PowerPoint Presentation</vt:lpstr>
      <vt:lpstr>Bytecode Similarity Analysis 🤨</vt:lpstr>
      <vt:lpstr>How much BEV? – Sandwich Attacks</vt:lpstr>
      <vt:lpstr>How much BEV? – Arbitrage</vt:lpstr>
      <vt:lpstr>PowerPoint Presentation</vt:lpstr>
      <vt:lpstr>DeFi Attacks on Ethereum &amp; BSC</vt:lpstr>
      <vt:lpstr>PowerPoint Presentation</vt:lpstr>
      <vt:lpstr>Attack Lifecycle</vt:lpstr>
      <vt:lpstr>Accelerated &amp; Front-Run Attacks</vt:lpstr>
      <vt:lpstr>Saddle/BlockSec (Apr-30-2022)</vt:lpstr>
      <vt:lpstr>Saddle/BlockSec (Apr-30-2022)</vt:lpstr>
      <vt:lpstr>PowerPoint Presentation</vt:lpstr>
      <vt:lpstr>bZx – Oracle Manipulation – February 2020</vt:lpstr>
      <vt:lpstr>bZx – Oracle Manipulation – February 2020</vt:lpstr>
      <vt:lpstr>bZx – Oracle Manipulation – February 2020</vt:lpstr>
      <vt:lpstr>bZx – Oracle Manipulation – February 2020</vt:lpstr>
      <vt:lpstr>bZx – Oracle Manipulation – February 2020</vt:lpstr>
      <vt:lpstr>bZx – Oracle Manipulation – February 2020</vt:lpstr>
      <vt:lpstr>bZx – Oracle Manipulation – February 2020</vt:lpstr>
      <vt:lpstr>bZx – Oracle Manipulation – February 2020</vt:lpstr>
      <vt:lpstr>.. one more thing</vt:lpstr>
      <vt:lpstr>Given the power of LLMs..</vt:lpstr>
      <vt:lpstr>Elastic Swap Attack (Dec-13-2022)</vt:lpstr>
      <vt:lpstr>Elastic Swap Attack (Dec-13-2022)</vt:lpstr>
      <vt:lpstr>DeFi Attacks</vt:lpstr>
      <vt:lpstr>DeFi Attacks</vt:lpstr>
      <vt:lpstr>Generalized Front-Running</vt:lpstr>
      <vt:lpstr>Generalized Front-Running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Empirical Study of DeFi Liquidations: Incentives, Risks and Instabilities</dc:title>
  <dc:creator>Kaihua Qin</dc:creator>
  <cp:lastModifiedBy>Arthur Gervais</cp:lastModifiedBy>
  <cp:revision>247</cp:revision>
  <dcterms:created xsi:type="dcterms:W3CDTF">2021-09-26T07:24:30Z</dcterms:created>
  <dcterms:modified xsi:type="dcterms:W3CDTF">2023-10-17T15:11:20Z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8b0afbd-3cf7-4707-aee4-8dc9d855de29_Enabled">
    <vt:lpwstr>true</vt:lpwstr>
  </property>
  <property fmtid="{D5CDD505-2E9C-101B-9397-08002B2CF9AE}" pid="3" name="MSIP_Label_e8b0afbd-3cf7-4707-aee4-8dc9d855de29_SetDate">
    <vt:lpwstr>2023-06-28T06:45:12Z</vt:lpwstr>
  </property>
  <property fmtid="{D5CDD505-2E9C-101B-9397-08002B2CF9AE}" pid="4" name="MSIP_Label_e8b0afbd-3cf7-4707-aee4-8dc9d855de29_Method">
    <vt:lpwstr>Standard</vt:lpwstr>
  </property>
  <property fmtid="{D5CDD505-2E9C-101B-9397-08002B2CF9AE}" pid="5" name="MSIP_Label_e8b0afbd-3cf7-4707-aee4-8dc9d855de29_Name">
    <vt:lpwstr>intern</vt:lpwstr>
  </property>
  <property fmtid="{D5CDD505-2E9C-101B-9397-08002B2CF9AE}" pid="6" name="MSIP_Label_e8b0afbd-3cf7-4707-aee4-8dc9d855de29_SiteId">
    <vt:lpwstr>75a34008-d7d1-4924-8e78-31fea86f6e68</vt:lpwstr>
  </property>
  <property fmtid="{D5CDD505-2E9C-101B-9397-08002B2CF9AE}" pid="7" name="MSIP_Label_e8b0afbd-3cf7-4707-aee4-8dc9d855de29_ActionId">
    <vt:lpwstr>322da1b4-d89c-410c-bf66-8da8f0a01371</vt:lpwstr>
  </property>
  <property fmtid="{D5CDD505-2E9C-101B-9397-08002B2CF9AE}" pid="8" name="MSIP_Label_e8b0afbd-3cf7-4707-aee4-8dc9d855de29_ContentBits">
    <vt:lpwstr>0</vt:lpwstr>
  </property>
</Properties>
</file>